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11" r:id="rId2"/>
    <p:sldId id="312" r:id="rId3"/>
    <p:sldId id="313" r:id="rId4"/>
    <p:sldId id="314" r:id="rId5"/>
    <p:sldId id="315" r:id="rId6"/>
    <p:sldId id="316" r:id="rId7"/>
    <p:sldId id="317" r:id="rId8"/>
    <p:sldId id="318" r:id="rId9"/>
    <p:sldId id="319" r:id="rId10"/>
    <p:sldId id="320" r:id="rId11"/>
    <p:sldId id="321" r:id="rId12"/>
    <p:sldId id="310" r:id="rId13"/>
    <p:sldId id="258" r:id="rId14"/>
    <p:sldId id="257" r:id="rId15"/>
    <p:sldId id="259" r:id="rId16"/>
    <p:sldId id="271" r:id="rId17"/>
    <p:sldId id="260" r:id="rId18"/>
    <p:sldId id="261" r:id="rId19"/>
    <p:sldId id="263" r:id="rId20"/>
    <p:sldId id="264" r:id="rId21"/>
    <p:sldId id="265" r:id="rId22"/>
    <p:sldId id="279" r:id="rId23"/>
    <p:sldId id="266" r:id="rId24"/>
    <p:sldId id="267" r:id="rId25"/>
    <p:sldId id="268" r:id="rId26"/>
    <p:sldId id="269" r:id="rId27"/>
    <p:sldId id="270" r:id="rId28"/>
    <p:sldId id="272" r:id="rId29"/>
    <p:sldId id="273" r:id="rId30"/>
    <p:sldId id="274" r:id="rId31"/>
    <p:sldId id="275" r:id="rId32"/>
    <p:sldId id="276" r:id="rId33"/>
    <p:sldId id="277" r:id="rId34"/>
    <p:sldId id="278" r:id="rId35"/>
    <p:sldId id="282" r:id="rId36"/>
    <p:sldId id="280" r:id="rId37"/>
    <p:sldId id="281" r:id="rId38"/>
    <p:sldId id="283" r:id="rId39"/>
    <p:sldId id="284" r:id="rId40"/>
    <p:sldId id="322" r:id="rId41"/>
    <p:sldId id="285" r:id="rId42"/>
    <p:sldId id="289" r:id="rId43"/>
    <p:sldId id="287" r:id="rId44"/>
    <p:sldId id="301" r:id="rId45"/>
    <p:sldId id="302" r:id="rId46"/>
    <p:sldId id="303" r:id="rId47"/>
    <p:sldId id="288" r:id="rId48"/>
    <p:sldId id="32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4660"/>
  </p:normalViewPr>
  <p:slideViewPr>
    <p:cSldViewPr>
      <p:cViewPr varScale="1">
        <p:scale>
          <a:sx n="68" d="100"/>
          <a:sy n="68" d="100"/>
        </p:scale>
        <p:origin x="-15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AB8184-AC9C-42B4-A74D-D871DA95ED24}" type="datetimeFigureOut">
              <a:rPr lang="en-US" smtClean="0"/>
              <a:pPr/>
              <a:t>8/24/2020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616E15-9230-4EB0-A1ED-46EB677247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ln/>
        </p:spPr>
        <p:txBody>
          <a:bodyPr/>
          <a:lstStyle/>
          <a:p>
            <a:fld id="{1F060A1A-4E7A-4FA1-93FB-78FD498F942C}" type="slidenum">
              <a:rPr lang="en-US" smtClean="0"/>
              <a:pPr/>
              <a:t>4</a:t>
            </a:fld>
            <a:endParaRPr lang="en-US" smtClean="0"/>
          </a:p>
        </p:txBody>
      </p:sp>
      <p:sp>
        <p:nvSpPr>
          <p:cNvPr id="35843"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35844"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p:spPr>
        <p:txBody>
          <a:bodyPr/>
          <a:lstStyle/>
          <a:p>
            <a:fld id="{4DF274C5-E85F-439A-B837-014C8FC70641}" type="slidenum">
              <a:rPr lang="en-US" smtClean="0"/>
              <a:pPr/>
              <a:t>5</a:t>
            </a:fld>
            <a:endParaRPr lang="en-US" smtClean="0"/>
          </a:p>
        </p:txBody>
      </p:sp>
      <p:sp>
        <p:nvSpPr>
          <p:cNvPr id="36867"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36868"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6"/>
          <p:cNvSpPr>
            <a:spLocks noGrp="1" noChangeArrowheads="1"/>
          </p:cNvSpPr>
          <p:nvPr>
            <p:ph type="sldNum" sz="quarter"/>
          </p:nvPr>
        </p:nvSpPr>
        <p:spPr>
          <a:noFill/>
          <a:ln/>
        </p:spPr>
        <p:txBody>
          <a:bodyPr/>
          <a:lstStyle/>
          <a:p>
            <a:fld id="{4E74996D-A546-447F-9E56-E5BC0B0F3358}" type="slidenum">
              <a:rPr lang="en-US" smtClean="0"/>
              <a:pPr/>
              <a:t>6</a:t>
            </a:fld>
            <a:endParaRPr lang="en-US" smtClean="0"/>
          </a:p>
        </p:txBody>
      </p:sp>
      <p:sp>
        <p:nvSpPr>
          <p:cNvPr id="56323"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56324"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6"/>
          <p:cNvSpPr>
            <a:spLocks noGrp="1" noChangeArrowheads="1"/>
          </p:cNvSpPr>
          <p:nvPr>
            <p:ph type="sldNum" sz="quarter"/>
          </p:nvPr>
        </p:nvSpPr>
        <p:spPr>
          <a:noFill/>
          <a:ln/>
        </p:spPr>
        <p:txBody>
          <a:bodyPr/>
          <a:lstStyle/>
          <a:p>
            <a:fld id="{DF6952CF-5A64-4531-A987-1855562348BB}" type="slidenum">
              <a:rPr lang="en-US" smtClean="0"/>
              <a:pPr/>
              <a:t>7</a:t>
            </a:fld>
            <a:endParaRPr lang="en-US" smtClean="0"/>
          </a:p>
        </p:txBody>
      </p:sp>
      <p:sp>
        <p:nvSpPr>
          <p:cNvPr id="57347"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57348"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6"/>
          <p:cNvSpPr>
            <a:spLocks noGrp="1" noChangeArrowheads="1"/>
          </p:cNvSpPr>
          <p:nvPr>
            <p:ph type="sldNum" sz="quarter"/>
          </p:nvPr>
        </p:nvSpPr>
        <p:spPr>
          <a:noFill/>
          <a:ln/>
        </p:spPr>
        <p:txBody>
          <a:bodyPr/>
          <a:lstStyle/>
          <a:p>
            <a:fld id="{F57ED852-6B96-4C3D-B694-F273F453F9A4}" type="slidenum">
              <a:rPr lang="en-US" smtClean="0"/>
              <a:pPr/>
              <a:t>8</a:t>
            </a:fld>
            <a:endParaRPr lang="en-US" smtClean="0"/>
          </a:p>
        </p:txBody>
      </p:sp>
      <p:sp>
        <p:nvSpPr>
          <p:cNvPr id="60419"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60420"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6"/>
          <p:cNvSpPr>
            <a:spLocks noGrp="1" noChangeArrowheads="1"/>
          </p:cNvSpPr>
          <p:nvPr>
            <p:ph type="sldNum" sz="quarter"/>
          </p:nvPr>
        </p:nvSpPr>
        <p:spPr>
          <a:noFill/>
          <a:ln/>
        </p:spPr>
        <p:txBody>
          <a:bodyPr/>
          <a:lstStyle/>
          <a:p>
            <a:fld id="{1C283FE7-69B7-4BA6-8744-291ED012F1AB}" type="slidenum">
              <a:rPr lang="en-US" smtClean="0"/>
              <a:pPr/>
              <a:t>44</a:t>
            </a:fld>
            <a:endParaRPr lang="en-US" smtClean="0"/>
          </a:p>
        </p:txBody>
      </p:sp>
      <p:sp>
        <p:nvSpPr>
          <p:cNvPr id="53251" name="Rectangle 1"/>
          <p:cNvSpPr>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53252" name="Rectangle 2"/>
          <p:cNvSpPr>
            <a:spLocks noGrp="1" noChangeArrowheads="1"/>
          </p:cNvSpPr>
          <p:nvPr>
            <p:ph type="body" idx="1"/>
          </p:nvPr>
        </p:nvSpPr>
        <p:spPr>
          <a:xfrm>
            <a:off x="686360" y="4342535"/>
            <a:ext cx="5486681" cy="4114511"/>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B08C4-ADAA-4FCB-8C0C-6FE8F6EBB3B8}"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B08C4-ADAA-4FCB-8C0C-6FE8F6EBB3B8}"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B08C4-ADAA-4FCB-8C0C-6FE8F6EBB3B8}"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B08C4-ADAA-4FCB-8C0C-6FE8F6EBB3B8}"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B08C4-ADAA-4FCB-8C0C-6FE8F6EBB3B8}"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3B08C4-ADAA-4FCB-8C0C-6FE8F6EBB3B8}"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3B08C4-ADAA-4FCB-8C0C-6FE8F6EBB3B8}" type="datetimeFigureOut">
              <a:rPr lang="en-US" smtClean="0"/>
              <a:pPr/>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3B08C4-ADAA-4FCB-8C0C-6FE8F6EBB3B8}" type="datetimeFigureOut">
              <a:rPr lang="en-US" smtClean="0"/>
              <a:pPr/>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B08C4-ADAA-4FCB-8C0C-6FE8F6EBB3B8}" type="datetimeFigureOut">
              <a:rPr lang="en-US" smtClean="0"/>
              <a:pPr/>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B08C4-ADAA-4FCB-8C0C-6FE8F6EBB3B8}"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B08C4-ADAA-4FCB-8C0C-6FE8F6EBB3B8}"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E6210-D1DB-47E8-9A7C-14CEE9B6A3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B08C4-ADAA-4FCB-8C0C-6FE8F6EBB3B8}" type="datetimeFigureOut">
              <a:rPr lang="en-US" smtClean="0"/>
              <a:pPr/>
              <a:t>8/24/2020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CE6210-D1DB-47E8-9A7C-14CEE9B6A3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3apotnis@gmail.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dinesh.chapagain@yahoo.c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2gautami.shingan@ritindia.edu"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ce.edu/content/quality_circle"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a:bodyPr>
          <a:lstStyle/>
          <a:p>
            <a:pPr algn="ctr">
              <a:buNone/>
            </a:pPr>
            <a:r>
              <a:rPr lang="en-US" dirty="0" smtClean="0"/>
              <a:t>Quality Circle Forum Of India</a:t>
            </a:r>
          </a:p>
          <a:p>
            <a:pPr algn="ctr">
              <a:buNone/>
            </a:pPr>
            <a:r>
              <a:rPr lang="en-US" dirty="0" smtClean="0"/>
              <a:t>Hyderabad Chapter </a:t>
            </a:r>
          </a:p>
          <a:p>
            <a:pPr algn="ctr">
              <a:buNone/>
            </a:pPr>
            <a:endParaRPr lang="en-US" dirty="0" smtClean="0"/>
          </a:p>
          <a:p>
            <a:pPr algn="ctr">
              <a:buNone/>
            </a:pPr>
            <a:endParaRPr lang="en-US" smtClean="0"/>
          </a:p>
          <a:p>
            <a:pPr algn="ctr">
              <a:buNone/>
            </a:pPr>
            <a:r>
              <a:rPr lang="en-US" smtClean="0"/>
              <a:t>Welcome </a:t>
            </a:r>
            <a:r>
              <a:rPr lang="en-US" dirty="0" smtClean="0"/>
              <a:t>You All</a:t>
            </a:r>
          </a:p>
          <a:p>
            <a:pPr algn="ctr">
              <a:buNone/>
            </a:pPr>
            <a:r>
              <a:rPr lang="en-US" dirty="0" smtClean="0"/>
              <a:t>To </a:t>
            </a:r>
          </a:p>
          <a:p>
            <a:pPr algn="ctr">
              <a:buNone/>
            </a:pPr>
            <a:r>
              <a:rPr lang="en-US" dirty="0" smtClean="0"/>
              <a:t>One Day Program (WEBINAR)</a:t>
            </a:r>
          </a:p>
          <a:p>
            <a:pPr algn="ctr">
              <a:buNone/>
            </a:pPr>
            <a:r>
              <a:rPr lang="en-US" sz="2400" dirty="0" smtClean="0"/>
              <a:t>(21/08/2020)</a:t>
            </a:r>
          </a:p>
          <a:p>
            <a:pPr algn="ctr">
              <a:buNone/>
            </a:pPr>
            <a:r>
              <a:rPr lang="en-US" dirty="0" smtClean="0"/>
              <a:t>On</a:t>
            </a:r>
          </a:p>
          <a:p>
            <a:pPr algn="ctr">
              <a:buNone/>
            </a:pPr>
            <a:r>
              <a:rPr lang="en-US" dirty="0" smtClean="0"/>
              <a:t>Implementation In Educational Institutes</a:t>
            </a:r>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f</a:t>
            </a:r>
            <a:r>
              <a:rPr lang="en-US" dirty="0"/>
              <a:t>) Students academic Excellency – Subject knowledge, General knowledge and soft skills</a:t>
            </a:r>
          </a:p>
          <a:p>
            <a:r>
              <a:rPr lang="en-US" dirty="0"/>
              <a:t>g) Students co-curricular activities</a:t>
            </a:r>
          </a:p>
          <a:p>
            <a:r>
              <a:rPr lang="en-US" dirty="0"/>
              <a:t>h) Students extra curricular activities</a:t>
            </a:r>
          </a:p>
          <a:p>
            <a:r>
              <a:rPr lang="en-US" dirty="0" err="1"/>
              <a:t>i</a:t>
            </a:r>
            <a:r>
              <a:rPr lang="en-US" dirty="0"/>
              <a:t>) Students </a:t>
            </a:r>
            <a:r>
              <a:rPr lang="en-US" dirty="0" smtClean="0"/>
              <a:t>Assessment</a:t>
            </a:r>
          </a:p>
          <a:p>
            <a:r>
              <a:rPr lang="en-US" dirty="0" smtClean="0"/>
              <a:t>j) Placements and Employability</a:t>
            </a:r>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k</a:t>
            </a:r>
            <a:r>
              <a:rPr lang="en-US" dirty="0"/>
              <a:t>) Out reach and Extension Programs</a:t>
            </a:r>
          </a:p>
          <a:p>
            <a:r>
              <a:rPr lang="en-US" dirty="0"/>
              <a:t>l) CSR activities (Community and Social Responsibilities)</a:t>
            </a:r>
          </a:p>
          <a:p>
            <a:r>
              <a:rPr lang="en-US" dirty="0"/>
              <a:t>m) Counseling and Grievance handling</a:t>
            </a:r>
          </a:p>
          <a:p>
            <a:r>
              <a:rPr lang="en-US" dirty="0"/>
              <a:t>n) Doctoral and Post Doctoral Research and Publication</a:t>
            </a:r>
          </a:p>
          <a:p>
            <a:r>
              <a:rPr lang="en-US" dirty="0"/>
              <a:t>o) Faculty members Consultancy</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4738"/>
            <a:ext cx="8229600" cy="5141425"/>
          </a:xfrm>
        </p:spPr>
        <p:txBody>
          <a:bodyPr>
            <a:normAutofit fontScale="77500" lnSpcReduction="20000"/>
          </a:bodyPr>
          <a:lstStyle/>
          <a:p>
            <a:r>
              <a:rPr lang="en-US" u="sng" dirty="0" smtClean="0"/>
              <a:t>Dimension      --    </a:t>
            </a:r>
            <a:r>
              <a:rPr lang="en-US" u="sng" dirty="0" smtClean="0">
                <a:solidFill>
                  <a:srgbClr val="FF0000"/>
                </a:solidFill>
              </a:rPr>
              <a:t>QC approach   </a:t>
            </a:r>
            <a:r>
              <a:rPr lang="en-US" u="sng" dirty="0" smtClean="0"/>
              <a:t>---    Traditional approach</a:t>
            </a:r>
          </a:p>
          <a:p>
            <a:r>
              <a:rPr lang="en-US" dirty="0" smtClean="0"/>
              <a:t>Teacher’s role  -</a:t>
            </a:r>
            <a:r>
              <a:rPr lang="en-US" dirty="0" smtClean="0">
                <a:solidFill>
                  <a:srgbClr val="FF0000"/>
                </a:solidFill>
              </a:rPr>
              <a:t>Personal</a:t>
            </a:r>
            <a:r>
              <a:rPr lang="en-US" dirty="0">
                <a:solidFill>
                  <a:srgbClr val="FF0000"/>
                </a:solidFill>
              </a:rPr>
              <a:t>, as a friend </a:t>
            </a:r>
            <a:r>
              <a:rPr lang="en-US" dirty="0" smtClean="0">
                <a:solidFill>
                  <a:srgbClr val="FF0000"/>
                </a:solidFill>
              </a:rPr>
              <a:t>and guide </a:t>
            </a:r>
            <a:r>
              <a:rPr lang="en-US" dirty="0" smtClean="0"/>
              <a:t>-Impersonal </a:t>
            </a:r>
            <a:r>
              <a:rPr lang="en-US" dirty="0"/>
              <a:t>and distant</a:t>
            </a:r>
          </a:p>
          <a:p>
            <a:r>
              <a:rPr lang="en-US" dirty="0"/>
              <a:t>Types of objectives to </a:t>
            </a:r>
            <a:r>
              <a:rPr lang="en-US" dirty="0" smtClean="0"/>
              <a:t>be achieved -</a:t>
            </a:r>
            <a:r>
              <a:rPr lang="en-US" dirty="0" smtClean="0">
                <a:solidFill>
                  <a:srgbClr val="FF0000"/>
                </a:solidFill>
              </a:rPr>
              <a:t>Cognitive</a:t>
            </a:r>
            <a:r>
              <a:rPr lang="en-US" dirty="0">
                <a:solidFill>
                  <a:srgbClr val="FF0000"/>
                </a:solidFill>
              </a:rPr>
              <a:t>, emotional </a:t>
            </a:r>
            <a:r>
              <a:rPr lang="en-US" dirty="0" smtClean="0">
                <a:solidFill>
                  <a:srgbClr val="FF0000"/>
                </a:solidFill>
              </a:rPr>
              <a:t>and value oriented </a:t>
            </a:r>
            <a:r>
              <a:rPr lang="en-US" dirty="0" smtClean="0"/>
              <a:t>-Stated </a:t>
            </a:r>
            <a:r>
              <a:rPr lang="en-US" dirty="0"/>
              <a:t>and prescribed</a:t>
            </a:r>
          </a:p>
          <a:p>
            <a:r>
              <a:rPr lang="en-US" dirty="0"/>
              <a:t>Instructional approach </a:t>
            </a:r>
            <a:r>
              <a:rPr lang="en-US" dirty="0" smtClean="0"/>
              <a:t>-</a:t>
            </a:r>
            <a:r>
              <a:rPr lang="en-US" dirty="0" smtClean="0">
                <a:solidFill>
                  <a:srgbClr val="FF0000"/>
                </a:solidFill>
              </a:rPr>
              <a:t>Discovering </a:t>
            </a:r>
            <a:r>
              <a:rPr lang="en-US" dirty="0">
                <a:solidFill>
                  <a:srgbClr val="FF0000"/>
                </a:solidFill>
              </a:rPr>
              <a:t>together </a:t>
            </a:r>
            <a:r>
              <a:rPr lang="en-US" dirty="0" smtClean="0">
                <a:solidFill>
                  <a:srgbClr val="FF0000"/>
                </a:solidFill>
              </a:rPr>
              <a:t>and emphasis </a:t>
            </a:r>
            <a:r>
              <a:rPr lang="en-US" dirty="0">
                <a:solidFill>
                  <a:srgbClr val="FF0000"/>
                </a:solidFill>
              </a:rPr>
              <a:t>on learning </a:t>
            </a:r>
            <a:r>
              <a:rPr lang="en-US" dirty="0" smtClean="0">
                <a:solidFill>
                  <a:srgbClr val="FF0000"/>
                </a:solidFill>
              </a:rPr>
              <a:t>by doing-</a:t>
            </a:r>
            <a:r>
              <a:rPr lang="en-US" dirty="0" smtClean="0"/>
              <a:t>One-way</a:t>
            </a:r>
            <a:r>
              <a:rPr lang="en-US" dirty="0"/>
              <a:t>, rigid, emphasis </a:t>
            </a:r>
            <a:r>
              <a:rPr lang="en-US" dirty="0" smtClean="0"/>
              <a:t>on rote </a:t>
            </a:r>
            <a:r>
              <a:rPr lang="en-US" dirty="0"/>
              <a:t>learning</a:t>
            </a:r>
          </a:p>
          <a:p>
            <a:r>
              <a:rPr lang="en-US" dirty="0"/>
              <a:t>Relevance to </a:t>
            </a:r>
            <a:r>
              <a:rPr lang="en-US" dirty="0" smtClean="0"/>
              <a:t>life  </a:t>
            </a:r>
            <a:r>
              <a:rPr lang="en-US" dirty="0" smtClean="0">
                <a:solidFill>
                  <a:srgbClr val="FF0000"/>
                </a:solidFill>
              </a:rPr>
              <a:t>-- </a:t>
            </a:r>
            <a:r>
              <a:rPr lang="en-US" dirty="0">
                <a:solidFill>
                  <a:srgbClr val="FF0000"/>
                </a:solidFill>
              </a:rPr>
              <a:t>Imparts usable, analytical </a:t>
            </a:r>
            <a:r>
              <a:rPr lang="en-US" dirty="0" smtClean="0">
                <a:solidFill>
                  <a:srgbClr val="FF0000"/>
                </a:solidFill>
              </a:rPr>
              <a:t>&amp;practical </a:t>
            </a:r>
            <a:r>
              <a:rPr lang="en-US" dirty="0">
                <a:solidFill>
                  <a:srgbClr val="FF0000"/>
                </a:solidFill>
              </a:rPr>
              <a:t>approach </a:t>
            </a:r>
            <a:r>
              <a:rPr lang="en-US" dirty="0" smtClean="0">
                <a:solidFill>
                  <a:srgbClr val="FF0000"/>
                </a:solidFill>
              </a:rPr>
              <a:t>to problem </a:t>
            </a:r>
            <a:r>
              <a:rPr lang="en-US" dirty="0">
                <a:solidFill>
                  <a:srgbClr val="FF0000"/>
                </a:solidFill>
              </a:rPr>
              <a:t>at all </a:t>
            </a:r>
            <a:r>
              <a:rPr lang="en-US" dirty="0" smtClean="0">
                <a:solidFill>
                  <a:srgbClr val="FF0000"/>
                </a:solidFill>
              </a:rPr>
              <a:t>fronts  </a:t>
            </a:r>
            <a:r>
              <a:rPr lang="en-US" dirty="0" smtClean="0"/>
              <a:t>--Little</a:t>
            </a:r>
            <a:endParaRPr lang="en-US" dirty="0"/>
          </a:p>
          <a:p>
            <a:r>
              <a:rPr lang="en-US" dirty="0"/>
              <a:t>Making a </a:t>
            </a:r>
            <a:r>
              <a:rPr lang="en-US" dirty="0" smtClean="0"/>
              <a:t>difference </a:t>
            </a:r>
            <a:r>
              <a:rPr lang="en-US" dirty="0" smtClean="0">
                <a:solidFill>
                  <a:srgbClr val="FF0000"/>
                </a:solidFill>
              </a:rPr>
              <a:t>-- </a:t>
            </a:r>
            <a:r>
              <a:rPr lang="en-US" dirty="0">
                <a:solidFill>
                  <a:srgbClr val="FF0000"/>
                </a:solidFill>
              </a:rPr>
              <a:t>Problem solving in teams, </a:t>
            </a:r>
            <a:r>
              <a:rPr lang="en-US" dirty="0" smtClean="0">
                <a:solidFill>
                  <a:srgbClr val="FF0000"/>
                </a:solidFill>
              </a:rPr>
              <a:t>so collective </a:t>
            </a:r>
            <a:r>
              <a:rPr lang="en-US" dirty="0">
                <a:solidFill>
                  <a:srgbClr val="FF0000"/>
                </a:solidFill>
              </a:rPr>
              <a:t>decisions </a:t>
            </a:r>
            <a:r>
              <a:rPr lang="en-US" dirty="0" smtClean="0">
                <a:solidFill>
                  <a:srgbClr val="FF0000"/>
                </a:solidFill>
              </a:rPr>
              <a:t>and collective implementation  </a:t>
            </a:r>
            <a:r>
              <a:rPr lang="en-US" dirty="0" smtClean="0"/>
              <a:t>--</a:t>
            </a:r>
            <a:endParaRPr lang="en-US" dirty="0"/>
          </a:p>
          <a:p>
            <a:r>
              <a:rPr lang="en-US" dirty="0"/>
              <a:t>Each individual is an island</a:t>
            </a:r>
            <a:r>
              <a:rPr lang="en-US" dirty="0" smtClean="0"/>
              <a:t>. Even </a:t>
            </a:r>
            <a:r>
              <a:rPr lang="en-US" dirty="0"/>
              <a:t>if there are good </a:t>
            </a:r>
            <a:r>
              <a:rPr lang="en-US" dirty="0" smtClean="0"/>
              <a:t>ideas they </a:t>
            </a:r>
            <a:r>
              <a:rPr lang="en-US" dirty="0"/>
              <a:t>are not implemented</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The Quality in Higher Education through Teamwork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Mr. </a:t>
            </a:r>
            <a:r>
              <a:rPr lang="en-US" dirty="0" err="1" smtClean="0"/>
              <a:t>Ramesh</a:t>
            </a:r>
            <a:r>
              <a:rPr lang="en-US" dirty="0" smtClean="0"/>
              <a:t> Chand1, Mr. </a:t>
            </a:r>
            <a:r>
              <a:rPr lang="en-US" dirty="0" err="1" smtClean="0"/>
              <a:t>Ghansham</a:t>
            </a:r>
            <a:r>
              <a:rPr lang="en-US" dirty="0" smtClean="0"/>
              <a:t> Goyal2, Dr. </a:t>
            </a:r>
            <a:r>
              <a:rPr lang="en-US" dirty="0" err="1" smtClean="0"/>
              <a:t>Binay</a:t>
            </a:r>
            <a:r>
              <a:rPr lang="en-US" dirty="0" smtClean="0"/>
              <a:t> Kumar3, Dr. Kumar4 </a:t>
            </a:r>
          </a:p>
          <a:p>
            <a:pPr>
              <a:buNone/>
            </a:pPr>
            <a:r>
              <a:rPr lang="en-US" dirty="0" smtClean="0"/>
              <a:t/>
            </a:r>
            <a:br>
              <a:rPr lang="en-US" dirty="0" smtClean="0"/>
            </a:br>
            <a:r>
              <a:rPr lang="en-US" sz="2400" dirty="0" smtClean="0"/>
              <a:t>1Graduated in Mechanical Engineering under North </a:t>
            </a:r>
            <a:r>
              <a:rPr lang="en-US" sz="2400" dirty="0" err="1" smtClean="0"/>
              <a:t>Maharastra</a:t>
            </a:r>
            <a:r>
              <a:rPr lang="en-US" sz="2400" dirty="0" smtClean="0"/>
              <a:t> University, </a:t>
            </a:r>
            <a:r>
              <a:rPr lang="en-US" sz="2400" dirty="0" err="1" smtClean="0"/>
              <a:t>Maharastra</a:t>
            </a:r>
            <a:r>
              <a:rPr lang="en-US" sz="2400" dirty="0" smtClean="0"/>
              <a:t>. </a:t>
            </a:r>
            <a:br>
              <a:rPr lang="en-US" sz="2400" dirty="0" smtClean="0"/>
            </a:br>
            <a:r>
              <a:rPr lang="en-US" sz="2400" dirty="0" smtClean="0"/>
              <a:t>2Graduated in Mechanical Engineering under Punjabi University, Patiala, Punjab. </a:t>
            </a:r>
            <a:br>
              <a:rPr lang="en-US" sz="2400" dirty="0" smtClean="0"/>
            </a:br>
            <a:r>
              <a:rPr lang="en-US" sz="2400" dirty="0" smtClean="0"/>
              <a:t>3Graduated in Mechanical Engineering under ‘The Institution of Engineers (India). </a:t>
            </a:r>
            <a:br>
              <a:rPr lang="en-US" sz="2400" dirty="0" smtClean="0"/>
            </a:br>
            <a:r>
              <a:rPr lang="en-US" sz="2400" dirty="0" smtClean="0"/>
              <a:t>4Served many Institutions as Director, Principal, HOD, Professor and other posts.</a:t>
            </a:r>
          </a:p>
          <a:p>
            <a:pPr>
              <a:buNone/>
            </a:pPr>
            <a:endParaRPr lang="en-US" sz="2400" dirty="0"/>
          </a:p>
          <a:p>
            <a:endParaRPr lang="en-US" sz="2400" dirty="0"/>
          </a:p>
          <a:p>
            <a:r>
              <a:rPr lang="en-US" sz="2400" dirty="0"/>
              <a:t> </a:t>
            </a:r>
            <a:r>
              <a:rPr lang="en-US" sz="2400" i="1" dirty="0"/>
              <a:t>IOSR Journal of Mechanical and Civil Engineering (IOSR-JMCE) e-ISSN: 2278-1684,p-ISSN: 2320-334X, Volume 14, Issue 3 Ver. II (May. - June. 2017), PP 23-26 www.iosrjournals.org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QC approach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t>
            </a:r>
            <a:r>
              <a:rPr lang="en-US" i="1" dirty="0"/>
              <a:t>The quality education has become watchword and indeed the corner stone for any higher technical educational system. The authors have in mind the quality circles or teamwork approaches can have for maintaining and improving the </a:t>
            </a:r>
            <a:r>
              <a:rPr lang="en-US" i="1" dirty="0">
                <a:solidFill>
                  <a:srgbClr val="FF0000"/>
                </a:solidFill>
              </a:rPr>
              <a:t>quality in higher technical education as per available resources</a:t>
            </a:r>
            <a:r>
              <a:rPr lang="en-US" i="1" dirty="0"/>
              <a:t> to raise the institute at the competitive highest level to solve unemployment. </a:t>
            </a:r>
            <a:endParaRPr lang="en-US" i="1" dirty="0" smtClean="0"/>
          </a:p>
          <a:p>
            <a:r>
              <a:rPr lang="en-US" i="1" dirty="0" smtClean="0"/>
              <a:t>               The </a:t>
            </a:r>
            <a:r>
              <a:rPr lang="en-US" i="1" dirty="0"/>
              <a:t>concept assumes that people closest to the problem understand better than who maintain the system from outsides. It hopes that a group of individuals working together will come up with better solution than one individual working alone. </a:t>
            </a:r>
            <a:r>
              <a:rPr lang="en-US" i="1" dirty="0">
                <a:solidFill>
                  <a:srgbClr val="FF0000"/>
                </a:solidFill>
              </a:rPr>
              <a:t>Quality circles approaches </a:t>
            </a:r>
            <a:r>
              <a:rPr lang="en-US" i="1" dirty="0"/>
              <a:t>are a specifically structured form and mode of for betterment of management system. </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Total Quality Improvement Through Quality Circles</a:t>
            </a:r>
            <a:br>
              <a:rPr lang="en-US" sz="2400" b="1" dirty="0" smtClean="0"/>
            </a:br>
            <a:r>
              <a:rPr lang="en-US" sz="2400" b="1" dirty="0" smtClean="0"/>
              <a:t>In Technician Education Institutions Of India</a:t>
            </a:r>
            <a:endParaRPr lang="en-US" sz="2400" b="1" dirty="0"/>
          </a:p>
        </p:txBody>
      </p:sp>
      <p:sp>
        <p:nvSpPr>
          <p:cNvPr id="3" name="Content Placeholder 2"/>
          <p:cNvSpPr>
            <a:spLocks noGrp="1"/>
          </p:cNvSpPr>
          <p:nvPr>
            <p:ph idx="1"/>
          </p:nvPr>
        </p:nvSpPr>
        <p:spPr/>
        <p:txBody>
          <a:bodyPr>
            <a:normAutofit/>
          </a:bodyPr>
          <a:lstStyle/>
          <a:p>
            <a:r>
              <a:rPr lang="en-US" sz="2000" b="1" dirty="0" smtClean="0"/>
              <a:t>1RAMESH </a:t>
            </a:r>
            <a:r>
              <a:rPr lang="en-US" sz="2000" b="1" dirty="0"/>
              <a:t>B. SHIVAGUNDE, </a:t>
            </a:r>
            <a:r>
              <a:rPr lang="en-US" sz="2000" b="1" dirty="0" smtClean="0"/>
              <a:t>2C</a:t>
            </a:r>
            <a:r>
              <a:rPr lang="en-US" sz="2000" b="1" dirty="0"/>
              <a:t>. S. RAJESHWARI, </a:t>
            </a:r>
            <a:r>
              <a:rPr lang="en-US" sz="2000" b="1" dirty="0" smtClean="0"/>
              <a:t>           3ANJALI </a:t>
            </a:r>
            <a:r>
              <a:rPr lang="en-US" sz="2000" b="1" dirty="0"/>
              <a:t>POTNIS</a:t>
            </a:r>
          </a:p>
          <a:p>
            <a:pPr algn="ctr"/>
            <a:endParaRPr lang="en-US" sz="2200" dirty="0" smtClean="0"/>
          </a:p>
          <a:p>
            <a:pPr algn="ctr">
              <a:buNone/>
            </a:pPr>
            <a:r>
              <a:rPr lang="en-US" sz="2200" dirty="0"/>
              <a:t> </a:t>
            </a:r>
            <a:r>
              <a:rPr lang="en-US" sz="2200" dirty="0" smtClean="0"/>
              <a:t>1 </a:t>
            </a:r>
            <a:r>
              <a:rPr lang="en-US" sz="2200" dirty="0"/>
              <a:t>Professor of Management</a:t>
            </a:r>
          </a:p>
          <a:p>
            <a:pPr algn="ctr">
              <a:buNone/>
            </a:pPr>
            <a:r>
              <a:rPr lang="en-US" sz="2200" dirty="0"/>
              <a:t>2 Professor of Electrical &amp; Electronics Engineering</a:t>
            </a:r>
          </a:p>
          <a:p>
            <a:pPr algn="ctr">
              <a:buNone/>
            </a:pPr>
            <a:r>
              <a:rPr lang="en-US" sz="2200" dirty="0" smtClean="0"/>
              <a:t>3 Assistant </a:t>
            </a:r>
            <a:r>
              <a:rPr lang="en-US" sz="2200" dirty="0"/>
              <a:t>Professor of Electrical &amp; Electronics Engineering</a:t>
            </a:r>
          </a:p>
          <a:p>
            <a:pPr algn="ctr">
              <a:buNone/>
            </a:pPr>
            <a:r>
              <a:rPr lang="en-US" sz="2200" dirty="0">
                <a:solidFill>
                  <a:srgbClr val="FF0000"/>
                </a:solidFill>
              </a:rPr>
              <a:t>National Institute of Technical Teachers Training and Research</a:t>
            </a:r>
            <a:r>
              <a:rPr lang="en-US" sz="2200" dirty="0"/>
              <a:t>, Bhopal</a:t>
            </a:r>
          </a:p>
          <a:p>
            <a:pPr algn="ctr">
              <a:buNone/>
            </a:pPr>
            <a:r>
              <a:rPr lang="en-US" sz="2200" dirty="0"/>
              <a:t>E-mail: 1rbshivagunde@gmail.com, 2csrajeshwari@gmail.com, </a:t>
            </a:r>
            <a:r>
              <a:rPr lang="en-US" sz="2200" dirty="0" smtClean="0">
                <a:hlinkClick r:id="rId2"/>
              </a:rPr>
              <a:t>3apotnis@gmail.com</a:t>
            </a:r>
            <a:endParaRPr lang="en-US" sz="2200" dirty="0" smtClean="0"/>
          </a:p>
          <a:p>
            <a:pPr algn="ctr">
              <a:buNone/>
            </a:pPr>
            <a:r>
              <a:rPr lang="en-US" sz="2200" dirty="0" smtClean="0"/>
              <a:t>“Study on Implementation of QCs in polytechnics.”</a:t>
            </a:r>
            <a:endParaRPr lang="en-US" sz="2200" dirty="0"/>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Areas </a:t>
            </a:r>
            <a:r>
              <a:rPr lang="en-US" dirty="0"/>
              <a:t>of QC - There were nine areas in which 34 </a:t>
            </a:r>
            <a:r>
              <a:rPr lang="en-US" dirty="0" smtClean="0"/>
              <a:t>QCs were </a:t>
            </a:r>
            <a:r>
              <a:rPr lang="en-US" dirty="0"/>
              <a:t>functioning. </a:t>
            </a:r>
            <a:endParaRPr lang="en-US" dirty="0" smtClean="0"/>
          </a:p>
          <a:p>
            <a:r>
              <a:rPr lang="en-US" dirty="0" smtClean="0"/>
              <a:t>The </a:t>
            </a:r>
            <a:r>
              <a:rPr lang="en-US" dirty="0"/>
              <a:t>three most crucial </a:t>
            </a:r>
            <a:r>
              <a:rPr lang="en-US" dirty="0" smtClean="0"/>
              <a:t>areas appeared </a:t>
            </a:r>
            <a:r>
              <a:rPr lang="en-US" dirty="0"/>
              <a:t>to be </a:t>
            </a:r>
            <a:r>
              <a:rPr lang="en-US" dirty="0">
                <a:solidFill>
                  <a:srgbClr val="FF0000"/>
                </a:solidFill>
              </a:rPr>
              <a:t>classroom instruction, </a:t>
            </a:r>
            <a:r>
              <a:rPr lang="en-US" dirty="0" smtClean="0">
                <a:solidFill>
                  <a:srgbClr val="FF0000"/>
                </a:solidFill>
              </a:rPr>
              <a:t>laboratory instruction </a:t>
            </a:r>
            <a:r>
              <a:rPr lang="en-US" dirty="0">
                <a:solidFill>
                  <a:srgbClr val="FF0000"/>
                </a:solidFill>
              </a:rPr>
              <a:t>and Student Amenities.</a:t>
            </a:r>
          </a:p>
          <a:p>
            <a:r>
              <a:rPr lang="en-US" dirty="0"/>
              <a:t>Participation - In the all the 13 polytechnics</a:t>
            </a:r>
            <a:r>
              <a:rPr lang="en-US" dirty="0" smtClean="0"/>
              <a:t>,</a:t>
            </a:r>
          </a:p>
          <a:p>
            <a:pPr>
              <a:buNone/>
            </a:pPr>
            <a:r>
              <a:rPr lang="en-US" dirty="0"/>
              <a:t> </a:t>
            </a:r>
            <a:r>
              <a:rPr lang="en-US" dirty="0" smtClean="0"/>
              <a:t>   </a:t>
            </a:r>
            <a:r>
              <a:rPr lang="en-US" dirty="0"/>
              <a:t>183 </a:t>
            </a:r>
            <a:r>
              <a:rPr lang="en-US" dirty="0" smtClean="0"/>
              <a:t>faculty members</a:t>
            </a:r>
            <a:r>
              <a:rPr lang="en-US" dirty="0"/>
              <a:t>, 68 Technical support staff members, </a:t>
            </a:r>
            <a:r>
              <a:rPr lang="en-US" dirty="0" smtClean="0"/>
              <a:t>14 ministerial </a:t>
            </a:r>
            <a:r>
              <a:rPr lang="en-US" dirty="0"/>
              <a:t>staff members </a:t>
            </a:r>
            <a:r>
              <a:rPr lang="en-US" dirty="0" smtClean="0"/>
              <a:t>and                 </a:t>
            </a:r>
            <a:r>
              <a:rPr lang="en-US" dirty="0"/>
              <a:t>74 students </a:t>
            </a:r>
            <a:r>
              <a:rPr lang="en-US" dirty="0" smtClean="0"/>
              <a:t>participated in </a:t>
            </a:r>
            <a:r>
              <a:rPr lang="en-US" dirty="0"/>
              <a:t>QC operation.</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Most </a:t>
            </a:r>
            <a:r>
              <a:rPr lang="en-US" dirty="0"/>
              <a:t>of the polytechnics reported that QC brought</a:t>
            </a:r>
          </a:p>
          <a:p>
            <a:pPr>
              <a:buNone/>
            </a:pPr>
            <a:r>
              <a:rPr lang="en-US" dirty="0"/>
              <a:t>considerable changes in Polytechnics it also provided</a:t>
            </a:r>
          </a:p>
          <a:p>
            <a:pPr>
              <a:buNone/>
            </a:pPr>
            <a:r>
              <a:rPr lang="en-US" dirty="0"/>
              <a:t>opportunity for involvement of different stakeholders </a:t>
            </a:r>
            <a:r>
              <a:rPr lang="en-US" dirty="0" smtClean="0"/>
              <a:t>of Polytechnic </a:t>
            </a:r>
            <a:r>
              <a:rPr lang="en-US" dirty="0"/>
              <a:t>to solve work related problems and for</a:t>
            </a:r>
          </a:p>
          <a:p>
            <a:pPr>
              <a:buNone/>
            </a:pPr>
            <a:r>
              <a:rPr lang="en-US" dirty="0"/>
              <a:t>improving quality in different areas</a:t>
            </a:r>
            <a:r>
              <a:rPr lang="en-US" dirty="0" smtClean="0"/>
              <a:t>.</a:t>
            </a:r>
          </a:p>
          <a:p>
            <a:r>
              <a:rPr lang="en-US" dirty="0" smtClean="0">
                <a:solidFill>
                  <a:srgbClr val="FF0000"/>
                </a:solidFill>
              </a:rPr>
              <a:t> </a:t>
            </a:r>
            <a:r>
              <a:rPr lang="en-US" dirty="0">
                <a:solidFill>
                  <a:srgbClr val="FF0000"/>
                </a:solidFill>
              </a:rPr>
              <a:t>The </a:t>
            </a:r>
            <a:r>
              <a:rPr lang="en-US" dirty="0" smtClean="0">
                <a:solidFill>
                  <a:srgbClr val="FF0000"/>
                </a:solidFill>
              </a:rPr>
              <a:t>significant outcomes </a:t>
            </a:r>
            <a:r>
              <a:rPr lang="en-US" dirty="0">
                <a:solidFill>
                  <a:srgbClr val="FF0000"/>
                </a:solidFill>
              </a:rPr>
              <a:t>were:</a:t>
            </a:r>
          </a:p>
          <a:p>
            <a:r>
              <a:rPr lang="en-US" dirty="0"/>
              <a:t> innovations in instructional processes</a:t>
            </a:r>
          </a:p>
          <a:p>
            <a:r>
              <a:rPr lang="en-US" dirty="0">
                <a:solidFill>
                  <a:srgbClr val="FF0000"/>
                </a:solidFill>
              </a:rPr>
              <a:t> started many student-</a:t>
            </a:r>
            <a:r>
              <a:rPr lang="en-US" dirty="0" err="1">
                <a:solidFill>
                  <a:srgbClr val="FF0000"/>
                </a:solidFill>
              </a:rPr>
              <a:t>centred</a:t>
            </a:r>
            <a:r>
              <a:rPr lang="en-US" dirty="0">
                <a:solidFill>
                  <a:srgbClr val="FF0000"/>
                </a:solidFill>
              </a:rPr>
              <a:t> activities in the</a:t>
            </a:r>
          </a:p>
          <a:p>
            <a:r>
              <a:rPr lang="en-US" dirty="0">
                <a:solidFill>
                  <a:srgbClr val="FF0000"/>
                </a:solidFill>
              </a:rPr>
              <a:t>institution</a:t>
            </a:r>
          </a:p>
          <a:p>
            <a:r>
              <a:rPr lang="en-US" dirty="0"/>
              <a:t> improvement in the attendance in laboratory work</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7500" lnSpcReduction="20000"/>
          </a:bodyPr>
          <a:lstStyle/>
          <a:p>
            <a:r>
              <a:rPr lang="en-US" dirty="0"/>
              <a:t>reduction in absenteeism of students in classrooms</a:t>
            </a:r>
          </a:p>
          <a:p>
            <a:r>
              <a:rPr lang="en-US" dirty="0">
                <a:solidFill>
                  <a:srgbClr val="FF0000"/>
                </a:solidFill>
              </a:rPr>
              <a:t> more participation and involvement in </a:t>
            </a:r>
            <a:r>
              <a:rPr lang="en-US" dirty="0" smtClean="0">
                <a:solidFill>
                  <a:srgbClr val="FF0000"/>
                </a:solidFill>
              </a:rPr>
              <a:t>laboratory work</a:t>
            </a:r>
            <a:endParaRPr lang="en-US" dirty="0">
              <a:solidFill>
                <a:srgbClr val="FF0000"/>
              </a:solidFill>
            </a:endParaRPr>
          </a:p>
          <a:p>
            <a:r>
              <a:rPr lang="en-US" dirty="0"/>
              <a:t> improved relationship with industry</a:t>
            </a:r>
          </a:p>
          <a:p>
            <a:r>
              <a:rPr lang="en-US" dirty="0"/>
              <a:t> </a:t>
            </a:r>
            <a:r>
              <a:rPr lang="en-US" dirty="0">
                <a:solidFill>
                  <a:srgbClr val="FF0000"/>
                </a:solidFill>
              </a:rPr>
              <a:t>increased usage of resources</a:t>
            </a:r>
          </a:p>
          <a:p>
            <a:r>
              <a:rPr lang="en-US" dirty="0"/>
              <a:t> overall improvement in cleanliness of the campus</a:t>
            </a:r>
          </a:p>
          <a:p>
            <a:r>
              <a:rPr lang="en-US" dirty="0">
                <a:solidFill>
                  <a:srgbClr val="FF0000"/>
                </a:solidFill>
              </a:rPr>
              <a:t> improvement in sensitivity towards environment</a:t>
            </a:r>
          </a:p>
          <a:p>
            <a:r>
              <a:rPr lang="en-US" dirty="0"/>
              <a:t> involvement of students in work-related </a:t>
            </a:r>
            <a:r>
              <a:rPr lang="en-US" dirty="0" smtClean="0"/>
              <a:t>problem solving</a:t>
            </a:r>
            <a:endParaRPr lang="en-US" dirty="0"/>
          </a:p>
          <a:p>
            <a:r>
              <a:rPr lang="en-US" dirty="0">
                <a:solidFill>
                  <a:srgbClr val="FF0000"/>
                </a:solidFill>
              </a:rPr>
              <a:t> positive attitudinal changes occurred in </a:t>
            </a:r>
            <a:r>
              <a:rPr lang="en-US" dirty="0" smtClean="0">
                <a:solidFill>
                  <a:srgbClr val="FF0000"/>
                </a:solidFill>
              </a:rPr>
              <a:t>supporting staff</a:t>
            </a:r>
            <a:endParaRPr lang="en-US" dirty="0">
              <a:solidFill>
                <a:srgbClr val="FF0000"/>
              </a:solidFill>
            </a:endParaRPr>
          </a:p>
          <a:p>
            <a:r>
              <a:rPr lang="en-US" dirty="0"/>
              <a:t> effective interaction for strengthening relationship</a:t>
            </a:r>
          </a:p>
          <a:p>
            <a:pPr>
              <a:buNone/>
            </a:pPr>
            <a:r>
              <a:rPr lang="en-US" dirty="0" smtClean="0"/>
              <a:t>         with </a:t>
            </a:r>
            <a:r>
              <a:rPr lang="en-US" dirty="0"/>
              <a:t>stakeholder groups</a:t>
            </a:r>
          </a:p>
          <a:p>
            <a:r>
              <a:rPr lang="en-US" dirty="0">
                <a:solidFill>
                  <a:srgbClr val="FF0000"/>
                </a:solidFill>
              </a:rPr>
              <a:t> sense of belongingness and owning </a:t>
            </a:r>
            <a:r>
              <a:rPr lang="en-US" dirty="0" smtClean="0">
                <a:solidFill>
                  <a:srgbClr val="FF0000"/>
                </a:solidFill>
              </a:rPr>
              <a:t>the polytechnic </a:t>
            </a:r>
            <a:r>
              <a:rPr lang="en-US" dirty="0">
                <a:solidFill>
                  <a:srgbClr val="FF0000"/>
                </a:solidFill>
              </a:rPr>
              <a:t>and its resources</a:t>
            </a:r>
          </a:p>
          <a:p>
            <a:r>
              <a:rPr lang="en-US" dirty="0"/>
              <a:t> More awareness and consciousness for quality </a:t>
            </a:r>
            <a:r>
              <a:rPr lang="en-US" dirty="0" smtClean="0"/>
              <a:t>of individuals </a:t>
            </a:r>
            <a:r>
              <a:rPr lang="en-US" dirty="0"/>
              <a:t>life of student and employees</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Quality Circle: An Approach to Solve Institutional Problems:</a:t>
            </a:r>
            <a:endParaRPr lang="en-US" dirty="0"/>
          </a:p>
        </p:txBody>
      </p:sp>
      <p:sp>
        <p:nvSpPr>
          <p:cNvPr id="3" name="Content Placeholder 2"/>
          <p:cNvSpPr>
            <a:spLocks noGrp="1"/>
          </p:cNvSpPr>
          <p:nvPr>
            <p:ph idx="1"/>
          </p:nvPr>
        </p:nvSpPr>
        <p:spPr/>
        <p:txBody>
          <a:bodyPr>
            <a:normAutofit/>
          </a:bodyPr>
          <a:lstStyle/>
          <a:p>
            <a:pPr>
              <a:buNone/>
            </a:pPr>
            <a:r>
              <a:rPr lang="en-US" sz="2000" b="1" dirty="0" smtClean="0"/>
              <a:t>       A </a:t>
            </a:r>
            <a:r>
              <a:rPr lang="en-US" sz="2000" b="1" dirty="0"/>
              <a:t>Case Study </a:t>
            </a:r>
          </a:p>
          <a:p>
            <a:r>
              <a:rPr lang="en-US" sz="2000" b="1" dirty="0"/>
              <a:t>Mohan P. </a:t>
            </a:r>
            <a:r>
              <a:rPr lang="en-US" sz="2000" b="1" dirty="0" err="1"/>
              <a:t>Khond</a:t>
            </a:r>
            <a:r>
              <a:rPr lang="en-US" sz="2000" b="1" dirty="0"/>
              <a:t> </a:t>
            </a:r>
            <a:r>
              <a:rPr lang="en-US" sz="2000" b="1" dirty="0" smtClean="0"/>
              <a:t>,Mechanical </a:t>
            </a:r>
            <a:r>
              <a:rPr lang="en-US" sz="2000" b="1" dirty="0"/>
              <a:t>Engineering Department </a:t>
            </a:r>
            <a:r>
              <a:rPr lang="en-US" sz="2000" b="1" dirty="0" smtClean="0"/>
              <a:t> ,</a:t>
            </a:r>
          </a:p>
          <a:p>
            <a:pPr>
              <a:buNone/>
            </a:pPr>
            <a:r>
              <a:rPr lang="en-US" sz="2000" b="1" dirty="0"/>
              <a:t> </a:t>
            </a:r>
            <a:r>
              <a:rPr lang="en-US" sz="2000" b="1" dirty="0" smtClean="0"/>
              <a:t>          </a:t>
            </a:r>
            <a:r>
              <a:rPr lang="en-US" sz="2000" b="1" dirty="0" smtClean="0">
                <a:solidFill>
                  <a:srgbClr val="FF0000"/>
                </a:solidFill>
              </a:rPr>
              <a:t>College </a:t>
            </a:r>
            <a:r>
              <a:rPr lang="en-US" sz="2000" b="1" dirty="0">
                <a:solidFill>
                  <a:srgbClr val="FF0000"/>
                </a:solidFill>
              </a:rPr>
              <a:t>of Engineering </a:t>
            </a:r>
            <a:r>
              <a:rPr lang="en-US" sz="2000" b="1" dirty="0" err="1">
                <a:solidFill>
                  <a:srgbClr val="FF0000"/>
                </a:solidFill>
              </a:rPr>
              <a:t>Pune</a:t>
            </a:r>
            <a:r>
              <a:rPr lang="en-US" sz="2000" b="1" dirty="0">
                <a:solidFill>
                  <a:srgbClr val="FF0000"/>
                </a:solidFill>
              </a:rPr>
              <a:t> </a:t>
            </a:r>
            <a:r>
              <a:rPr lang="en-US" sz="2000" b="1" dirty="0" smtClean="0">
                <a:solidFill>
                  <a:srgbClr val="FF0000"/>
                </a:solidFill>
              </a:rPr>
              <a:t>,India</a:t>
            </a:r>
            <a:r>
              <a:rPr lang="en-US" sz="2000" b="1" dirty="0">
                <a:solidFill>
                  <a:srgbClr val="FF0000"/>
                </a:solidFill>
              </a:rPr>
              <a:t>, 411005 </a:t>
            </a:r>
          </a:p>
          <a:p>
            <a:r>
              <a:rPr lang="en-US" sz="2000" b="1" dirty="0" err="1"/>
              <a:t>Swapnil</a:t>
            </a:r>
            <a:r>
              <a:rPr lang="en-US" sz="2000" b="1" dirty="0"/>
              <a:t> C. </a:t>
            </a:r>
            <a:r>
              <a:rPr lang="en-US" sz="2000" b="1" dirty="0" err="1"/>
              <a:t>Devatwal</a:t>
            </a:r>
            <a:r>
              <a:rPr lang="en-US" sz="2000" b="1" dirty="0"/>
              <a:t> and </a:t>
            </a:r>
            <a:r>
              <a:rPr lang="en-US" sz="2000" b="1" dirty="0" err="1"/>
              <a:t>Hanumant</a:t>
            </a:r>
            <a:r>
              <a:rPr lang="en-US" sz="2000" b="1" dirty="0"/>
              <a:t> J. </a:t>
            </a:r>
            <a:r>
              <a:rPr lang="en-US" sz="2000" b="1" dirty="0" err="1"/>
              <a:t>Gorade</a:t>
            </a:r>
            <a:r>
              <a:rPr lang="en-US" sz="2000" b="1" dirty="0"/>
              <a:t> </a:t>
            </a:r>
            <a:r>
              <a:rPr lang="en-US" sz="2000" b="1" dirty="0" smtClean="0"/>
              <a:t>,College </a:t>
            </a:r>
            <a:r>
              <a:rPr lang="en-US" sz="2000" b="1" dirty="0"/>
              <a:t>of Engineering </a:t>
            </a:r>
            <a:r>
              <a:rPr lang="en-US" sz="2000" b="1" dirty="0" err="1"/>
              <a:t>Pune</a:t>
            </a:r>
            <a:r>
              <a:rPr lang="en-US" sz="2000" b="1" dirty="0"/>
              <a:t> </a:t>
            </a:r>
            <a:r>
              <a:rPr lang="en-US" sz="2000" b="1" dirty="0" smtClean="0"/>
              <a:t>,Maharashtra</a:t>
            </a:r>
            <a:r>
              <a:rPr lang="en-US" sz="2000" b="1" dirty="0"/>
              <a:t>, India, 411005 </a:t>
            </a:r>
            <a:endParaRPr lang="en-US" sz="2000" b="1" dirty="0" smtClean="0"/>
          </a:p>
          <a:p>
            <a:endParaRPr lang="en-US" sz="2000" dirty="0"/>
          </a:p>
          <a:p>
            <a:r>
              <a:rPr lang="en-US" sz="2000" dirty="0"/>
              <a:t> This paper is to focus on the effective implementation of the Quality Circle (QC) in educational institutes</a:t>
            </a:r>
            <a:r>
              <a:rPr lang="en-US" sz="2000" dirty="0" smtClean="0"/>
              <a:t>. (</a:t>
            </a:r>
            <a:r>
              <a:rPr lang="en-US" sz="2000" dirty="0" err="1" smtClean="0"/>
              <a:t>ppt</a:t>
            </a:r>
            <a:r>
              <a:rPr lang="en-US" sz="2000" dirty="0" smtClean="0"/>
              <a:t> enclosed)</a:t>
            </a:r>
            <a:endParaRPr lang="en-US" sz="2000" dirty="0" smtClean="0"/>
          </a:p>
          <a:p>
            <a:endParaRPr lang="en-US" sz="2000" dirty="0"/>
          </a:p>
          <a:p>
            <a:r>
              <a:rPr lang="en-US" sz="2000" dirty="0"/>
              <a:t> </a:t>
            </a:r>
            <a:r>
              <a:rPr lang="en-US" sz="2000" i="1" dirty="0"/>
              <a:t>Proceedings of the 2012 International Conference on Industrial Engineering and Operations Management </a:t>
            </a:r>
          </a:p>
          <a:p>
            <a:r>
              <a:rPr lang="en-US" sz="2000" i="1" dirty="0"/>
              <a:t>Istanbul, Turkey, July 3 – 6, 2012</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3171847"/>
          </a:xfrm>
        </p:spPr>
        <p:txBody>
          <a:bodyPr/>
          <a:lstStyle/>
          <a:p>
            <a:r>
              <a:rPr lang="en-US" dirty="0" smtClean="0"/>
              <a:t>QCs in Education</a:t>
            </a:r>
            <a:endParaRPr lang="en-US" dirty="0"/>
          </a:p>
        </p:txBody>
      </p:sp>
      <p:sp>
        <p:nvSpPr>
          <p:cNvPr id="3" name="Subtitle 2"/>
          <p:cNvSpPr>
            <a:spLocks noGrp="1"/>
          </p:cNvSpPr>
          <p:nvPr>
            <p:ph type="subTitle" idx="1"/>
          </p:nvPr>
        </p:nvSpPr>
        <p:spPr>
          <a:xfrm>
            <a:off x="1371600" y="2500306"/>
            <a:ext cx="6400800" cy="3138494"/>
          </a:xfrm>
        </p:spPr>
        <p:txBody>
          <a:bodyPr>
            <a:normAutofit/>
          </a:bodyPr>
          <a:lstStyle/>
          <a:p>
            <a:r>
              <a:rPr lang="en-US" dirty="0" smtClean="0"/>
              <a:t>Introduction</a:t>
            </a:r>
          </a:p>
          <a:p>
            <a:r>
              <a:rPr lang="en-US" dirty="0" smtClean="0"/>
              <a:t>Implementation -Methodology </a:t>
            </a:r>
          </a:p>
          <a:p>
            <a:r>
              <a:rPr lang="en-US" dirty="0" smtClean="0"/>
              <a:t>Experiences  with QCs in education</a:t>
            </a:r>
          </a:p>
          <a:p>
            <a:r>
              <a:rPr lang="en-US" dirty="0" smtClean="0"/>
              <a:t>Case study presentation</a:t>
            </a:r>
          </a:p>
          <a:p>
            <a:r>
              <a:rPr lang="en-US" dirty="0" smtClean="0"/>
              <a:t>Open forum for discussions</a:t>
            </a:r>
          </a:p>
          <a:p>
            <a:endParaRPr lang="en-US" dirty="0" smtClean="0"/>
          </a:p>
          <a:p>
            <a:endParaRPr lang="en-US" dirty="0" smtClean="0"/>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American Society for Quality’s Education Division</a:t>
            </a:r>
          </a:p>
        </p:txBody>
      </p:sp>
      <p:sp>
        <p:nvSpPr>
          <p:cNvPr id="3" name="Content Placeholder 2"/>
          <p:cNvSpPr>
            <a:spLocks noGrp="1"/>
          </p:cNvSpPr>
          <p:nvPr>
            <p:ph idx="1"/>
          </p:nvPr>
        </p:nvSpPr>
        <p:spPr/>
        <p:txBody>
          <a:bodyPr>
            <a:normAutofit/>
          </a:bodyPr>
          <a:lstStyle/>
          <a:p>
            <a:pPr>
              <a:buNone/>
            </a:pPr>
            <a:r>
              <a:rPr lang="en-US" dirty="0" smtClean="0"/>
              <a:t>          Publishes </a:t>
            </a:r>
            <a:r>
              <a:rPr lang="en-US" dirty="0"/>
              <a:t>the online, double-blind, peer-reviewed </a:t>
            </a:r>
            <a:r>
              <a:rPr lang="en-US" dirty="0" smtClean="0"/>
              <a:t>journal</a:t>
            </a:r>
            <a:r>
              <a:rPr lang="en-US" i="1" dirty="0" smtClean="0"/>
              <a:t>   </a:t>
            </a:r>
          </a:p>
          <a:p>
            <a:pPr>
              <a:buNone/>
            </a:pPr>
            <a:r>
              <a:rPr lang="en-US" i="1" dirty="0" smtClean="0">
                <a:solidFill>
                  <a:srgbClr val="FF0000"/>
                </a:solidFill>
              </a:rPr>
              <a:t>             “Quality </a:t>
            </a:r>
            <a:r>
              <a:rPr lang="en-US" i="1" dirty="0">
                <a:solidFill>
                  <a:srgbClr val="FF0000"/>
                </a:solidFill>
              </a:rPr>
              <a:t>Approaches in Education</a:t>
            </a:r>
            <a:r>
              <a:rPr lang="en-US" i="1" dirty="0" smtClean="0">
                <a:solidFill>
                  <a:srgbClr val="FF0000"/>
                </a:solidFill>
              </a:rPr>
              <a:t>.”</a:t>
            </a:r>
          </a:p>
          <a:p>
            <a:r>
              <a:rPr lang="en-US" dirty="0" smtClean="0"/>
              <a:t>Encourage evidence-based </a:t>
            </a:r>
            <a:r>
              <a:rPr lang="en-US" dirty="0"/>
              <a:t>analysis using quality approach-driven improvement of education</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normAutofit fontScale="90000"/>
          </a:bodyPr>
          <a:lstStyle/>
          <a:p>
            <a:r>
              <a:rPr lang="en-US" sz="2700" dirty="0" smtClean="0"/>
              <a:t>The following types of articles fit the purview of </a:t>
            </a:r>
            <a:br>
              <a:rPr lang="en-US" sz="2700" dirty="0" smtClean="0"/>
            </a:br>
            <a:r>
              <a:rPr lang="en-US" sz="2700" i="1" dirty="0" smtClean="0"/>
              <a:t>Quality Approaches in Education:</a:t>
            </a:r>
            <a:r>
              <a:rPr lang="en-US" dirty="0" smtClean="0"/>
              <a:t/>
            </a:r>
            <a:br>
              <a:rPr lang="en-US" dirty="0" smtClean="0"/>
            </a:br>
            <a:endParaRPr lang="en-US" dirty="0"/>
          </a:p>
        </p:txBody>
      </p:sp>
      <p:sp>
        <p:nvSpPr>
          <p:cNvPr id="3" name="Content Placeholder 2"/>
          <p:cNvSpPr>
            <a:spLocks noGrp="1"/>
          </p:cNvSpPr>
          <p:nvPr>
            <p:ph idx="1"/>
          </p:nvPr>
        </p:nvSpPr>
        <p:spPr>
          <a:xfrm>
            <a:off x="457200" y="1142984"/>
            <a:ext cx="8229600" cy="4983179"/>
          </a:xfrm>
        </p:spPr>
        <p:txBody>
          <a:bodyPr>
            <a:noAutofit/>
          </a:bodyPr>
          <a:lstStyle/>
          <a:p>
            <a:pPr>
              <a:buNone/>
            </a:pPr>
            <a:r>
              <a:rPr lang="en-US" sz="2800" dirty="0"/>
              <a:t>• </a:t>
            </a:r>
            <a:r>
              <a:rPr lang="en-US" sz="2800" dirty="0" smtClean="0"/>
              <a:t>      Case </a:t>
            </a:r>
            <a:r>
              <a:rPr lang="en-US" sz="2800" dirty="0"/>
              <a:t>studies on how to improve quality in a college, </a:t>
            </a:r>
            <a:r>
              <a:rPr lang="en-US" sz="2800" dirty="0" smtClean="0"/>
              <a:t>using evidence-based </a:t>
            </a:r>
            <a:r>
              <a:rPr lang="en-US" sz="2800" dirty="0"/>
              <a:t>analysis, continuous improvement approaches, especially related to improving student retention </a:t>
            </a:r>
            <a:r>
              <a:rPr lang="en-US" sz="2800" dirty="0" smtClean="0"/>
              <a:t>and degree </a:t>
            </a:r>
            <a:r>
              <a:rPr lang="en-US" sz="2800" dirty="0"/>
              <a:t>completion.</a:t>
            </a:r>
          </a:p>
          <a:p>
            <a:pPr>
              <a:buNone/>
            </a:pPr>
            <a:r>
              <a:rPr lang="en-US" sz="2800" dirty="0"/>
              <a:t>• </a:t>
            </a:r>
            <a:r>
              <a:rPr lang="en-US" sz="2800" dirty="0" smtClean="0"/>
              <a:t>      Research </a:t>
            </a:r>
            <a:r>
              <a:rPr lang="en-US" sz="2800" dirty="0"/>
              <a:t>articles reporting on survey findings such as a national survey on students’ attitudes toward confidence</a:t>
            </a:r>
            <a:r>
              <a:rPr lang="en-US" sz="2800" dirty="0" smtClean="0"/>
              <a:t>, success</a:t>
            </a:r>
            <a:r>
              <a:rPr lang="en-US" sz="2800" dirty="0"/>
              <a:t>, social networking, student engagement, access and affordability, etc</a:t>
            </a:r>
            <a:r>
              <a:rPr lang="en-US" sz="2800" dirty="0" smtClean="0"/>
              <a:t>.</a:t>
            </a:r>
            <a:endParaRPr lang="en-US" sz="2800" dirty="0"/>
          </a:p>
          <a:p>
            <a:pPr>
              <a:buNone/>
            </a:pPr>
            <a:r>
              <a:rPr lang="en-US" sz="2800" dirty="0" smtClean="0"/>
              <a:t> •      Case </a:t>
            </a:r>
            <a:r>
              <a:rPr lang="en-US" sz="2800" dirty="0"/>
              <a:t>studies or research articles addressing issues such as the role of faculty, administrators, and trainers in </a:t>
            </a:r>
            <a:r>
              <a:rPr lang="en-US" sz="2800" dirty="0" smtClean="0"/>
              <a:t>quality systems.</a:t>
            </a:r>
            <a:endParaRPr lang="en-US" sz="2800"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dirty="0" smtClean="0"/>
              <a:t>• Case studies or research studies focusing on the role of quality in accreditation.</a:t>
            </a:r>
          </a:p>
          <a:p>
            <a:pPr>
              <a:buNone/>
            </a:pPr>
            <a:r>
              <a:rPr lang="en-US" dirty="0" smtClean="0"/>
              <a:t>• Case studies or research studies on scholarship of teaching and approaches to improve teaching, enhancing and supporting student learning, learning outcomes assessment best practices, and best practices for using technology in the classroom.</a:t>
            </a:r>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Q</a:t>
            </a:r>
            <a:r>
              <a:rPr lang="en-US" dirty="0"/>
              <a:t>uality </a:t>
            </a:r>
            <a:r>
              <a:rPr lang="en-US" dirty="0">
                <a:solidFill>
                  <a:srgbClr val="FF0000"/>
                </a:solidFill>
              </a:rPr>
              <a:t>C</a:t>
            </a:r>
            <a:r>
              <a:rPr lang="en-US" dirty="0"/>
              <a:t>ircles for </a:t>
            </a:r>
            <a:r>
              <a:rPr lang="en-US" dirty="0">
                <a:solidFill>
                  <a:srgbClr val="FF0000"/>
                </a:solidFill>
              </a:rPr>
              <a:t>T</a:t>
            </a:r>
            <a:r>
              <a:rPr lang="en-US" dirty="0"/>
              <a:t>eaching</a:t>
            </a:r>
          </a:p>
        </p:txBody>
      </p:sp>
      <p:sp>
        <p:nvSpPr>
          <p:cNvPr id="3" name="Content Placeholder 2"/>
          <p:cNvSpPr>
            <a:spLocks noGrp="1"/>
          </p:cNvSpPr>
          <p:nvPr>
            <p:ph idx="1"/>
          </p:nvPr>
        </p:nvSpPr>
        <p:spPr/>
        <p:txBody>
          <a:bodyPr>
            <a:normAutofit fontScale="92500" lnSpcReduction="20000"/>
          </a:bodyPr>
          <a:lstStyle/>
          <a:p>
            <a:r>
              <a:rPr lang="en-US" dirty="0" smtClean="0"/>
              <a:t>Key elements are </a:t>
            </a:r>
            <a:r>
              <a:rPr lang="en-US" dirty="0"/>
              <a:t>to watch each other work, measure everything we </a:t>
            </a:r>
            <a:r>
              <a:rPr lang="en-US" dirty="0" smtClean="0"/>
              <a:t>can   </a:t>
            </a:r>
            <a:r>
              <a:rPr lang="en-US" dirty="0"/>
              <a:t>to </a:t>
            </a:r>
            <a:r>
              <a:rPr lang="en-US" dirty="0" smtClean="0"/>
              <a:t>find </a:t>
            </a:r>
            <a:r>
              <a:rPr lang="en-US" dirty="0"/>
              <a:t>informative excursions, </a:t>
            </a:r>
            <a:r>
              <a:rPr lang="en-US" dirty="0" smtClean="0"/>
              <a:t>and talk </a:t>
            </a:r>
            <a:r>
              <a:rPr lang="en-US" dirty="0"/>
              <a:t>about what we see</a:t>
            </a:r>
            <a:r>
              <a:rPr lang="en-US" dirty="0" smtClean="0"/>
              <a:t>.</a:t>
            </a:r>
          </a:p>
          <a:p>
            <a:r>
              <a:rPr lang="en-US" dirty="0"/>
              <a:t> HOW DOES A QCT WORK</a:t>
            </a:r>
            <a:r>
              <a:rPr lang="en-US" dirty="0" smtClean="0"/>
              <a:t>?</a:t>
            </a:r>
          </a:p>
          <a:p>
            <a:pPr>
              <a:buNone/>
            </a:pPr>
            <a:r>
              <a:rPr lang="en-US" dirty="0" smtClean="0"/>
              <a:t>             QCT </a:t>
            </a:r>
            <a:r>
              <a:rPr lang="en-US" dirty="0"/>
              <a:t>will comprise three to four faculty</a:t>
            </a:r>
            <a:r>
              <a:rPr lang="en-US" dirty="0" smtClean="0"/>
              <a:t>, and </a:t>
            </a:r>
            <a:r>
              <a:rPr lang="en-US" dirty="0"/>
              <a:t>ideally represent multiple disciplines</a:t>
            </a:r>
            <a:r>
              <a:rPr lang="en-US" dirty="0" smtClean="0"/>
              <a:t>.</a:t>
            </a:r>
          </a:p>
          <a:p>
            <a:pPr>
              <a:buNone/>
            </a:pPr>
            <a:r>
              <a:rPr lang="en-US" dirty="0"/>
              <a:t> </a:t>
            </a:r>
            <a:r>
              <a:rPr lang="en-US" dirty="0" smtClean="0"/>
              <a:t>            </a:t>
            </a:r>
            <a:r>
              <a:rPr lang="en-US" dirty="0"/>
              <a:t>Each QCT will identify a focus of choice that may </a:t>
            </a:r>
            <a:r>
              <a:rPr lang="en-US" dirty="0" smtClean="0"/>
              <a:t>include </a:t>
            </a:r>
            <a:r>
              <a:rPr lang="en-US" dirty="0" smtClean="0">
                <a:solidFill>
                  <a:srgbClr val="FF0000"/>
                </a:solidFill>
              </a:rPr>
              <a:t>active </a:t>
            </a:r>
            <a:r>
              <a:rPr lang="en-US" dirty="0">
                <a:solidFill>
                  <a:srgbClr val="FF0000"/>
                </a:solidFill>
              </a:rPr>
              <a:t>learning</a:t>
            </a:r>
            <a:r>
              <a:rPr lang="en-US" dirty="0"/>
              <a:t>, syllabus design, </a:t>
            </a:r>
            <a:r>
              <a:rPr lang="en-US" dirty="0">
                <a:solidFill>
                  <a:srgbClr val="FF0000"/>
                </a:solidFill>
              </a:rPr>
              <a:t>assignment design</a:t>
            </a:r>
            <a:r>
              <a:rPr lang="en-US" dirty="0"/>
              <a:t>, application of course concepts, </a:t>
            </a:r>
            <a:r>
              <a:rPr lang="en-US" dirty="0">
                <a:solidFill>
                  <a:srgbClr val="FF0000"/>
                </a:solidFill>
              </a:rPr>
              <a:t>teaching </a:t>
            </a:r>
            <a:r>
              <a:rPr lang="en-US" dirty="0" smtClean="0">
                <a:solidFill>
                  <a:srgbClr val="FF0000"/>
                </a:solidFill>
              </a:rPr>
              <a:t>large lecture </a:t>
            </a:r>
            <a:r>
              <a:rPr lang="en-US" dirty="0">
                <a:solidFill>
                  <a:srgbClr val="FF0000"/>
                </a:solidFill>
              </a:rPr>
              <a:t>courses</a:t>
            </a:r>
            <a:r>
              <a:rPr lang="en-US" dirty="0"/>
              <a:t>, and integration of technology, to name only a </a:t>
            </a:r>
            <a:r>
              <a:rPr lang="en-US" dirty="0" smtClean="0"/>
              <a:t>few.</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a:t>
            </a:r>
            <a:endParaRPr lang="en-US" dirty="0"/>
          </a:p>
        </p:txBody>
      </p:sp>
      <p:sp>
        <p:nvSpPr>
          <p:cNvPr id="3" name="Content Placeholder 2"/>
          <p:cNvSpPr>
            <a:spLocks noGrp="1"/>
          </p:cNvSpPr>
          <p:nvPr>
            <p:ph idx="1"/>
          </p:nvPr>
        </p:nvSpPr>
        <p:spPr/>
        <p:txBody>
          <a:bodyPr>
            <a:normAutofit fontScale="85000" lnSpcReduction="10000"/>
          </a:bodyPr>
          <a:lstStyle/>
          <a:p>
            <a:r>
              <a:rPr lang="en-US" dirty="0"/>
              <a:t>QCT meetings can take a variety of forms to stimulate conversation and help faculty </a:t>
            </a:r>
            <a:r>
              <a:rPr lang="en-US" dirty="0" smtClean="0"/>
              <a:t>investigate teaching/ learning </a:t>
            </a:r>
            <a:r>
              <a:rPr lang="en-US" dirty="0"/>
              <a:t>issues and opportunities:</a:t>
            </a:r>
          </a:p>
          <a:p>
            <a:r>
              <a:rPr lang="en-US" dirty="0">
                <a:solidFill>
                  <a:srgbClr val="FF0000"/>
                </a:solidFill>
              </a:rPr>
              <a:t>Guided Discussion</a:t>
            </a:r>
            <a:r>
              <a:rPr lang="en-US" dirty="0"/>
              <a:t>: Members come prepared to discuss an item (article, chapter, videotape) </a:t>
            </a:r>
            <a:r>
              <a:rPr lang="en-US" dirty="0" smtClean="0"/>
              <a:t>or issue </a:t>
            </a:r>
            <a:r>
              <a:rPr lang="en-US" dirty="0"/>
              <a:t>selected by the group.</a:t>
            </a:r>
          </a:p>
          <a:p>
            <a:r>
              <a:rPr lang="en-US" dirty="0">
                <a:solidFill>
                  <a:srgbClr val="FF0000"/>
                </a:solidFill>
              </a:rPr>
              <a:t>Round-robins</a:t>
            </a:r>
            <a:r>
              <a:rPr lang="en-US" dirty="0"/>
              <a:t>: Members share personal experience and knowledge on a topic of interest to </a:t>
            </a:r>
            <a:r>
              <a:rPr lang="en-US" dirty="0" smtClean="0"/>
              <a:t>the group</a:t>
            </a:r>
            <a:r>
              <a:rPr lang="en-US" dirty="0"/>
              <a:t>.</a:t>
            </a:r>
          </a:p>
          <a:p>
            <a:r>
              <a:rPr lang="en-US" dirty="0">
                <a:solidFill>
                  <a:srgbClr val="FF0000"/>
                </a:solidFill>
              </a:rPr>
              <a:t>Ask the expert</a:t>
            </a:r>
            <a:r>
              <a:rPr lang="en-US" dirty="0"/>
              <a:t>: An “expert” (or expert panel) is invited to share insights on a topic</a:t>
            </a:r>
            <a:r>
              <a:rPr lang="en-US" dirty="0" smtClean="0"/>
              <a:t>.</a:t>
            </a:r>
          </a:p>
          <a:p>
            <a:r>
              <a:rPr lang="en-US" dirty="0"/>
              <a:t> </a:t>
            </a:r>
            <a:r>
              <a:rPr lang="en-US" dirty="0" smtClean="0"/>
              <a:t>                                                                              contd..</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a:t>
            </a:r>
            <a:r>
              <a:rPr lang="en-US" dirty="0">
                <a:solidFill>
                  <a:srgbClr val="FF0000"/>
                </a:solidFill>
              </a:rPr>
              <a:t>Progress” reports</a:t>
            </a:r>
            <a:r>
              <a:rPr lang="en-US" dirty="0"/>
              <a:t>: Members report on experiments they have conducted with new </a:t>
            </a:r>
            <a:r>
              <a:rPr lang="en-US" dirty="0" smtClean="0"/>
              <a:t>teaching practices</a:t>
            </a:r>
            <a:r>
              <a:rPr lang="en-US" dirty="0"/>
              <a:t>.</a:t>
            </a:r>
          </a:p>
          <a:p>
            <a:r>
              <a:rPr lang="en-US" dirty="0">
                <a:solidFill>
                  <a:srgbClr val="FF0000"/>
                </a:solidFill>
              </a:rPr>
              <a:t>Peer Tutoring: </a:t>
            </a:r>
            <a:r>
              <a:rPr lang="en-US" dirty="0"/>
              <a:t>Members of the group take responsibility for learning </a:t>
            </a:r>
            <a:r>
              <a:rPr lang="en-US" dirty="0" smtClean="0"/>
              <a:t>different </a:t>
            </a:r>
            <a:r>
              <a:rPr lang="en-US" dirty="0"/>
              <a:t>aspects of </a:t>
            </a:r>
            <a:r>
              <a:rPr lang="en-US" dirty="0" smtClean="0"/>
              <a:t>the topic </a:t>
            </a:r>
            <a:r>
              <a:rPr lang="en-US" dirty="0"/>
              <a:t>being explored by the group. At each session, one or two members report back on </a:t>
            </a:r>
            <a:r>
              <a:rPr lang="en-US" dirty="0" smtClean="0"/>
              <a:t>the material </a:t>
            </a:r>
            <a:r>
              <a:rPr lang="en-US" dirty="0"/>
              <a:t>they have researched.</a:t>
            </a:r>
          </a:p>
          <a:p>
            <a:r>
              <a:rPr lang="en-US" dirty="0">
                <a:solidFill>
                  <a:srgbClr val="FF0000"/>
                </a:solidFill>
              </a:rPr>
              <a:t>General discussion</a:t>
            </a:r>
            <a:r>
              <a:rPr lang="en-US" dirty="0"/>
              <a:t>: Meetings can be occasions for informal conversations about teaching </a:t>
            </a:r>
            <a:r>
              <a:rPr lang="en-US" dirty="0" smtClean="0"/>
              <a:t>and learning</a:t>
            </a:r>
            <a:r>
              <a:rPr lang="en-US" dirty="0"/>
              <a:t>. There is no set agenda. Participants bring in issues, questions, topics that are </a:t>
            </a:r>
            <a:r>
              <a:rPr lang="en-US" dirty="0" smtClean="0"/>
              <a:t>of interest </a:t>
            </a:r>
            <a:r>
              <a:rPr lang="en-US" dirty="0"/>
              <a:t>to them.</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Quality Circle: A perspective from Engineering Education</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M</a:t>
            </a:r>
            <a:r>
              <a:rPr lang="en-US" dirty="0"/>
              <a:t>. </a:t>
            </a:r>
            <a:r>
              <a:rPr lang="en-US" dirty="0" err="1"/>
              <a:t>Easwaramoorthi</a:t>
            </a:r>
            <a:r>
              <a:rPr lang="en-US" dirty="0"/>
              <a:t>, </a:t>
            </a:r>
            <a:r>
              <a:rPr lang="en-US" dirty="0" err="1"/>
              <a:t>M.K.Murthi</a:t>
            </a:r>
            <a:r>
              <a:rPr lang="en-US" dirty="0"/>
              <a:t>, </a:t>
            </a:r>
            <a:r>
              <a:rPr lang="en-US" dirty="0" err="1"/>
              <a:t>B.Velliyangiri</a:t>
            </a:r>
            <a:r>
              <a:rPr lang="en-US" dirty="0"/>
              <a:t>, </a:t>
            </a:r>
            <a:r>
              <a:rPr lang="en-US" dirty="0" err="1"/>
              <a:t>M.Sengottaiyan</a:t>
            </a:r>
            <a:r>
              <a:rPr lang="en-US" dirty="0"/>
              <a:t> </a:t>
            </a:r>
          </a:p>
          <a:p>
            <a:r>
              <a:rPr lang="en-US" sz="2400" i="1" dirty="0"/>
              <a:t>Department of Mechanical Engineering, </a:t>
            </a:r>
            <a:r>
              <a:rPr lang="en-US" sz="2400" i="1" dirty="0" err="1">
                <a:solidFill>
                  <a:srgbClr val="FF0000"/>
                </a:solidFill>
              </a:rPr>
              <a:t>Nandha</a:t>
            </a:r>
            <a:r>
              <a:rPr lang="en-US" sz="2400" i="1" dirty="0">
                <a:solidFill>
                  <a:srgbClr val="FF0000"/>
                </a:solidFill>
              </a:rPr>
              <a:t> Engineering College, Erode, </a:t>
            </a:r>
            <a:r>
              <a:rPr lang="en-US" sz="2400" i="1" dirty="0" err="1">
                <a:solidFill>
                  <a:srgbClr val="FF0000"/>
                </a:solidFill>
              </a:rPr>
              <a:t>Tamilnadu</a:t>
            </a:r>
            <a:r>
              <a:rPr lang="en-US" sz="2400" i="1" dirty="0"/>
              <a:t>, India-638052. </a:t>
            </a:r>
          </a:p>
          <a:p>
            <a:r>
              <a:rPr lang="en-US" i="1" dirty="0"/>
              <a:t>eswaramoorthi65@gmail.com </a:t>
            </a:r>
            <a:endParaRPr lang="en-US" i="1" dirty="0" smtClean="0"/>
          </a:p>
          <a:p>
            <a:pPr>
              <a:buNone/>
            </a:pPr>
            <a:endParaRPr lang="en-US" sz="2000" i="1" dirty="0"/>
          </a:p>
          <a:p>
            <a:pPr>
              <a:buNone/>
            </a:pPr>
            <a:r>
              <a:rPr lang="en-US" sz="2000" dirty="0" smtClean="0"/>
              <a:t>South Asian Journal of Engineering and Technology Vol.2, No.23 (2016) 106 – 109</a:t>
            </a: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571472" y="1643050"/>
            <a:ext cx="8229600" cy="4525963"/>
          </a:xfrm>
        </p:spPr>
        <p:txBody>
          <a:bodyPr>
            <a:normAutofit fontScale="92500" lnSpcReduction="20000"/>
          </a:bodyPr>
          <a:lstStyle/>
          <a:p>
            <a:pPr>
              <a:buNone/>
            </a:pPr>
            <a:r>
              <a:rPr lang="en-US" dirty="0" smtClean="0"/>
              <a:t>                    </a:t>
            </a:r>
            <a:r>
              <a:rPr lang="en-US" dirty="0"/>
              <a:t>QC implementation in education sector was started in India by 1993 named as Student Quality Circle (SQC) and soon it gained currency across the globe </a:t>
            </a:r>
            <a:r>
              <a:rPr lang="en-US" dirty="0" smtClean="0"/>
              <a:t>.</a:t>
            </a:r>
            <a:r>
              <a:rPr lang="en-US" dirty="0" err="1"/>
              <a:t>Nahai</a:t>
            </a:r>
            <a:r>
              <a:rPr lang="en-US" dirty="0"/>
              <a:t> et al. (2012) says </a:t>
            </a:r>
            <a:r>
              <a:rPr lang="en-US" dirty="0">
                <a:solidFill>
                  <a:srgbClr val="C00000"/>
                </a:solidFill>
              </a:rPr>
              <a:t>SQCs </a:t>
            </a:r>
            <a:r>
              <a:rPr lang="en-US" dirty="0"/>
              <a:t>have been very effective tools in bridging three important parameters: ―</a:t>
            </a:r>
            <a:r>
              <a:rPr lang="en-US" dirty="0">
                <a:solidFill>
                  <a:srgbClr val="FF0000"/>
                </a:solidFill>
              </a:rPr>
              <a:t>Quality improvement</a:t>
            </a:r>
            <a:r>
              <a:rPr lang="en-US" dirty="0"/>
              <a:t>, </a:t>
            </a:r>
            <a:r>
              <a:rPr lang="en-US" dirty="0">
                <a:solidFill>
                  <a:schemeClr val="tx2"/>
                </a:solidFill>
              </a:rPr>
              <a:t>Student engagement </a:t>
            </a:r>
            <a:r>
              <a:rPr lang="en-US" dirty="0"/>
              <a:t>and </a:t>
            </a:r>
            <a:r>
              <a:rPr lang="en-US" dirty="0">
                <a:solidFill>
                  <a:srgbClr val="C00000"/>
                </a:solidFill>
              </a:rPr>
              <a:t>the Student learning </a:t>
            </a:r>
            <a:r>
              <a:rPr lang="en-US" dirty="0" smtClean="0">
                <a:solidFill>
                  <a:srgbClr val="C00000"/>
                </a:solidFill>
              </a:rPr>
              <a:t>experience</a:t>
            </a:r>
            <a:r>
              <a:rPr lang="en-US" dirty="0" smtClean="0"/>
              <a:t>. </a:t>
            </a:r>
          </a:p>
          <a:p>
            <a:pPr>
              <a:buNone/>
            </a:pPr>
            <a:r>
              <a:rPr lang="en-US" dirty="0" smtClean="0"/>
              <a:t>                 In </a:t>
            </a:r>
            <a:r>
              <a:rPr lang="en-US" dirty="0"/>
              <a:t>this research, an objective was set to investigate the </a:t>
            </a:r>
            <a:r>
              <a:rPr lang="en-US" dirty="0">
                <a:solidFill>
                  <a:srgbClr val="C00000"/>
                </a:solidFill>
              </a:rPr>
              <a:t>performance of slow learners </a:t>
            </a:r>
            <a:r>
              <a:rPr lang="en-US" dirty="0"/>
              <a:t>in a class by implementing SQC concepts.</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Outcome/Results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Outcome </a:t>
            </a:r>
            <a:r>
              <a:rPr lang="en-US" dirty="0"/>
              <a:t>of the QC is evaluated based on the end semester </a:t>
            </a:r>
            <a:r>
              <a:rPr lang="en-US" dirty="0" smtClean="0"/>
              <a:t>examination. </a:t>
            </a:r>
            <a:r>
              <a:rPr lang="en-US" dirty="0"/>
              <a:t>Out of 50 students in the experimental group</a:t>
            </a:r>
            <a:r>
              <a:rPr lang="en-US" dirty="0" smtClean="0"/>
              <a:t>,</a:t>
            </a:r>
          </a:p>
          <a:p>
            <a:pPr>
              <a:buNone/>
            </a:pPr>
            <a:r>
              <a:rPr lang="en-US" dirty="0"/>
              <a:t> </a:t>
            </a:r>
            <a:r>
              <a:rPr lang="en-US" dirty="0" smtClean="0"/>
              <a:t>   16 </a:t>
            </a:r>
            <a:r>
              <a:rPr lang="en-US" dirty="0"/>
              <a:t>students (32%) were cleared </a:t>
            </a:r>
            <a:r>
              <a:rPr lang="en-US" dirty="0">
                <a:solidFill>
                  <a:srgbClr val="C00000"/>
                </a:solidFill>
              </a:rPr>
              <a:t>all arrears</a:t>
            </a:r>
            <a:r>
              <a:rPr lang="en-US" dirty="0"/>
              <a:t>. </a:t>
            </a:r>
            <a:r>
              <a:rPr lang="en-US" dirty="0" smtClean="0"/>
              <a:t> </a:t>
            </a:r>
          </a:p>
          <a:p>
            <a:pPr>
              <a:buNone/>
            </a:pPr>
            <a:r>
              <a:rPr lang="en-US" dirty="0"/>
              <a:t> </a:t>
            </a:r>
            <a:r>
              <a:rPr lang="en-US" dirty="0" smtClean="0"/>
              <a:t>   % </a:t>
            </a:r>
            <a:r>
              <a:rPr lang="en-US" dirty="0"/>
              <a:t>of students having </a:t>
            </a:r>
            <a:r>
              <a:rPr lang="en-US" dirty="0">
                <a:solidFill>
                  <a:srgbClr val="C00000"/>
                </a:solidFill>
              </a:rPr>
              <a:t>3 to 5 arrears </a:t>
            </a:r>
            <a:r>
              <a:rPr lang="en-US" dirty="0" smtClean="0"/>
              <a:t>reduced </a:t>
            </a:r>
            <a:r>
              <a:rPr lang="en-US" dirty="0"/>
              <a:t>by </a:t>
            </a:r>
            <a:r>
              <a:rPr lang="en-US" dirty="0" smtClean="0"/>
              <a:t>20%</a:t>
            </a:r>
          </a:p>
          <a:p>
            <a:pPr>
              <a:buNone/>
            </a:pPr>
            <a:r>
              <a:rPr lang="en-US" dirty="0"/>
              <a:t> </a:t>
            </a:r>
            <a:r>
              <a:rPr lang="en-US" dirty="0" smtClean="0"/>
              <a:t>   % </a:t>
            </a:r>
            <a:r>
              <a:rPr lang="en-US" dirty="0"/>
              <a:t>of students having </a:t>
            </a:r>
            <a:r>
              <a:rPr lang="en-US" dirty="0">
                <a:solidFill>
                  <a:srgbClr val="C00000"/>
                </a:solidFill>
              </a:rPr>
              <a:t>more than five arrears </a:t>
            </a:r>
            <a:r>
              <a:rPr lang="en-US" dirty="0"/>
              <a:t>also came down by 14</a:t>
            </a:r>
            <a:r>
              <a:rPr lang="en-US" dirty="0" smtClean="0"/>
              <a:t>%. </a:t>
            </a:r>
          </a:p>
          <a:p>
            <a:pPr>
              <a:buNone/>
            </a:pPr>
            <a:r>
              <a:rPr lang="en-US" dirty="0"/>
              <a:t> </a:t>
            </a:r>
            <a:r>
              <a:rPr lang="en-US" dirty="0" smtClean="0"/>
              <a:t>   % of </a:t>
            </a:r>
            <a:r>
              <a:rPr lang="en-US" dirty="0"/>
              <a:t>students having </a:t>
            </a:r>
            <a:r>
              <a:rPr lang="en-US" dirty="0" smtClean="0">
                <a:solidFill>
                  <a:srgbClr val="C00000"/>
                </a:solidFill>
              </a:rPr>
              <a:t>&lt;3 </a:t>
            </a:r>
            <a:r>
              <a:rPr lang="en-US" dirty="0">
                <a:solidFill>
                  <a:srgbClr val="C00000"/>
                </a:solidFill>
              </a:rPr>
              <a:t>arrears </a:t>
            </a:r>
            <a:r>
              <a:rPr lang="en-US" dirty="0"/>
              <a:t>was</a:t>
            </a:r>
            <a:r>
              <a:rPr lang="en-US" dirty="0" smtClean="0"/>
              <a:t>  increased </a:t>
            </a:r>
            <a:r>
              <a:rPr lang="en-US" dirty="0"/>
              <a:t>by 2%. </a:t>
            </a:r>
            <a:endParaRPr lang="en-US" dirty="0" smtClean="0"/>
          </a:p>
          <a:p>
            <a:pPr>
              <a:buNone/>
            </a:pPr>
            <a:r>
              <a:rPr lang="en-US" dirty="0"/>
              <a:t> </a:t>
            </a:r>
            <a:r>
              <a:rPr lang="en-US" dirty="0" smtClean="0"/>
              <a:t>        The </a:t>
            </a:r>
            <a:r>
              <a:rPr lang="en-US" dirty="0"/>
              <a:t>effort needed to keep the QCs functioning effectively requires strong support and commitment from the group members and management.</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071538" y="1458689"/>
            <a:ext cx="7072362" cy="4858056"/>
          </a:xfrm>
          <a:prstGeom prst="rect">
            <a:avLst/>
          </a:prstGeom>
          <a:noFill/>
          <a:ln w="9525">
            <a:noFill/>
            <a:miter lim="800000"/>
            <a:headEnd/>
            <a:tailEnd/>
          </a:ln>
          <a:effectLst/>
        </p:spPr>
      </p:pic>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PVP </a:t>
            </a:r>
            <a:r>
              <a:rPr lang="en-US" sz="3200" dirty="0" err="1" smtClean="0"/>
              <a:t>Siddardha</a:t>
            </a:r>
            <a:r>
              <a:rPr lang="en-US" sz="3200" dirty="0" smtClean="0"/>
              <a:t> Institute of Technology </a:t>
            </a:r>
            <a:br>
              <a:rPr lang="en-US" sz="3200" dirty="0" smtClean="0"/>
            </a:br>
            <a:r>
              <a:rPr lang="en-US" sz="3200" dirty="0" smtClean="0"/>
              <a:t>Awareness program on QCs.</a:t>
            </a:r>
            <a:br>
              <a:rPr lang="en-US" sz="3200" dirty="0" smtClean="0"/>
            </a:br>
            <a:r>
              <a:rPr lang="en-US" sz="3200" dirty="0" smtClean="0"/>
              <a:t>2</a:t>
            </a:r>
            <a:r>
              <a:rPr lang="en-US" sz="3200" baseline="30000" dirty="0" smtClean="0"/>
              <a:t>nd</a:t>
            </a:r>
            <a:r>
              <a:rPr lang="en-US" sz="3200" dirty="0" smtClean="0"/>
              <a:t> Nov. 2019</a:t>
            </a:r>
            <a:endParaRPr lang="en-US"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85853" y="1600200"/>
            <a:ext cx="6500858" cy="4525963"/>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631844"/>
          </a:xfrm>
        </p:spPr>
        <p:txBody>
          <a:bodyPr>
            <a:normAutofit fontScale="90000"/>
          </a:bodyPr>
          <a:lstStyle/>
          <a:p>
            <a:r>
              <a:rPr lang="en-US" sz="3600" b="1" dirty="0" smtClean="0"/>
              <a:t>Students’ Quality Circles for Personality Development</a:t>
            </a:r>
            <a:r>
              <a:rPr lang="en-US" b="1" dirty="0" smtClean="0"/>
              <a:t/>
            </a:r>
            <a:br>
              <a:rPr lang="en-US" b="1" dirty="0" smtClean="0"/>
            </a:br>
            <a:endParaRPr lang="en-US" dirty="0"/>
          </a:p>
        </p:txBody>
      </p:sp>
      <p:sp>
        <p:nvSpPr>
          <p:cNvPr id="3" name="Content Placeholder 2"/>
          <p:cNvSpPr>
            <a:spLocks noGrp="1"/>
          </p:cNvSpPr>
          <p:nvPr>
            <p:ph idx="1"/>
          </p:nvPr>
        </p:nvSpPr>
        <p:spPr>
          <a:xfrm>
            <a:off x="457200" y="1357298"/>
            <a:ext cx="8229600" cy="4768865"/>
          </a:xfrm>
        </p:spPr>
        <p:txBody>
          <a:bodyPr>
            <a:normAutofit/>
          </a:bodyPr>
          <a:lstStyle/>
          <a:p>
            <a:pPr algn="ctr">
              <a:buNone/>
            </a:pPr>
            <a:r>
              <a:rPr lang="en-US" dirty="0" smtClean="0"/>
              <a:t>       An </a:t>
            </a:r>
            <a:r>
              <a:rPr lang="en-US" dirty="0"/>
              <a:t>Approach to Prepare </a:t>
            </a:r>
            <a:r>
              <a:rPr lang="en-US" dirty="0">
                <a:solidFill>
                  <a:srgbClr val="C00000"/>
                </a:solidFill>
              </a:rPr>
              <a:t>Total Quality People</a:t>
            </a:r>
          </a:p>
          <a:p>
            <a:pPr algn="ctr">
              <a:buNone/>
            </a:pPr>
            <a:r>
              <a:rPr lang="en-US" dirty="0"/>
              <a:t>Prof. </a:t>
            </a:r>
            <a:r>
              <a:rPr lang="en-US" dirty="0" err="1"/>
              <a:t>Dinesh</a:t>
            </a:r>
            <a:r>
              <a:rPr lang="en-US" dirty="0"/>
              <a:t> P. </a:t>
            </a:r>
            <a:r>
              <a:rPr lang="en-US" dirty="0" err="1"/>
              <a:t>Chapagain</a:t>
            </a:r>
            <a:endParaRPr lang="en-US" dirty="0"/>
          </a:p>
          <a:p>
            <a:pPr algn="ctr">
              <a:buNone/>
            </a:pPr>
            <a:r>
              <a:rPr lang="en-US" sz="2400" dirty="0"/>
              <a:t>President, Network for Quality, Productivity </a:t>
            </a:r>
            <a:r>
              <a:rPr lang="en-US" sz="2400" dirty="0" smtClean="0"/>
              <a:t>and</a:t>
            </a:r>
          </a:p>
          <a:p>
            <a:pPr algn="ctr">
              <a:buNone/>
            </a:pPr>
            <a:r>
              <a:rPr lang="en-US" sz="2400" dirty="0" smtClean="0"/>
              <a:t> </a:t>
            </a:r>
            <a:r>
              <a:rPr lang="en-US" sz="2400" dirty="0"/>
              <a:t>Competitiveness – Nepal</a:t>
            </a:r>
          </a:p>
          <a:p>
            <a:pPr algn="ctr">
              <a:buNone/>
            </a:pPr>
            <a:r>
              <a:rPr lang="en-US" sz="2400" dirty="0">
                <a:solidFill>
                  <a:srgbClr val="FF0000"/>
                </a:solidFill>
              </a:rPr>
              <a:t>Former Dean</a:t>
            </a:r>
            <a:r>
              <a:rPr lang="en-US" sz="2400" dirty="0" smtClean="0">
                <a:solidFill>
                  <a:srgbClr val="FF0000"/>
                </a:solidFill>
              </a:rPr>
              <a:t>, </a:t>
            </a:r>
            <a:r>
              <a:rPr lang="en-US" sz="2400" dirty="0">
                <a:solidFill>
                  <a:srgbClr val="FF0000"/>
                </a:solidFill>
              </a:rPr>
              <a:t>School of Engineering</a:t>
            </a:r>
            <a:r>
              <a:rPr lang="en-US" sz="2400" dirty="0" smtClean="0">
                <a:solidFill>
                  <a:srgbClr val="FF0000"/>
                </a:solidFill>
              </a:rPr>
              <a:t>, </a:t>
            </a:r>
          </a:p>
          <a:p>
            <a:pPr algn="ctr">
              <a:buNone/>
            </a:pPr>
            <a:r>
              <a:rPr lang="en-US" sz="2400" dirty="0" smtClean="0">
                <a:solidFill>
                  <a:srgbClr val="FF0000"/>
                </a:solidFill>
              </a:rPr>
              <a:t>  </a:t>
            </a:r>
            <a:r>
              <a:rPr lang="en-US" sz="2400" dirty="0" smtClean="0"/>
              <a:t>Kathmandu </a:t>
            </a:r>
            <a:r>
              <a:rPr lang="en-US" sz="2400" dirty="0"/>
              <a:t>University, </a:t>
            </a:r>
            <a:r>
              <a:rPr lang="en-US" dirty="0"/>
              <a:t>Nepal</a:t>
            </a:r>
          </a:p>
          <a:p>
            <a:pPr algn="ctr">
              <a:buNone/>
            </a:pPr>
            <a:r>
              <a:rPr lang="en-US" sz="2400" dirty="0" smtClean="0">
                <a:hlinkClick r:id="rId2"/>
              </a:rPr>
              <a:t>&lt;dinesh.chapagain@yahoo.com</a:t>
            </a:r>
            <a:r>
              <a:rPr lang="en-US" sz="2400" dirty="0" smtClean="0"/>
              <a:t>&gt;</a:t>
            </a:r>
          </a:p>
          <a:p>
            <a:pPr algn="ctr">
              <a:buNone/>
            </a:pPr>
            <a:r>
              <a:rPr lang="en-US" dirty="0" smtClean="0"/>
              <a:t>*3rd </a:t>
            </a:r>
            <a:r>
              <a:rPr lang="en-US" dirty="0"/>
              <a:t>ANQ Congress, Singapore, 2006</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Practicing </a:t>
            </a:r>
            <a:r>
              <a:rPr lang="en-US" dirty="0"/>
              <a:t>SQC activities in educational institutes creates the environment needed to</a:t>
            </a:r>
          </a:p>
          <a:p>
            <a:pPr>
              <a:buNone/>
            </a:pPr>
            <a:r>
              <a:rPr lang="en-US" dirty="0" smtClean="0"/>
              <a:t>    deliver </a:t>
            </a:r>
            <a:r>
              <a:rPr lang="en-US" dirty="0"/>
              <a:t>various benefits in the personality development of students</a:t>
            </a:r>
            <a:r>
              <a:rPr lang="en-US" dirty="0" smtClean="0"/>
              <a:t>.</a:t>
            </a:r>
          </a:p>
          <a:p>
            <a:pPr>
              <a:buNone/>
            </a:pPr>
            <a:r>
              <a:rPr lang="en-US" b="1" dirty="0" smtClean="0"/>
              <a:t>               Self confidence,</a:t>
            </a:r>
            <a:r>
              <a:rPr lang="en-US" b="1" dirty="0"/>
              <a:t> </a:t>
            </a:r>
            <a:r>
              <a:rPr lang="en-US" b="1" dirty="0" smtClean="0">
                <a:solidFill>
                  <a:srgbClr val="FF0000"/>
                </a:solidFill>
              </a:rPr>
              <a:t>Self-discipline</a:t>
            </a:r>
            <a:r>
              <a:rPr lang="en-US" b="1" dirty="0" smtClean="0"/>
              <a:t>,</a:t>
            </a:r>
            <a:r>
              <a:rPr lang="en-US" b="1" dirty="0"/>
              <a:t> Interpersonal and public </a:t>
            </a:r>
            <a:r>
              <a:rPr lang="en-US" b="1" dirty="0" smtClean="0"/>
              <a:t>relations,</a:t>
            </a:r>
            <a:r>
              <a:rPr lang="en-US" b="1" dirty="0"/>
              <a:t> </a:t>
            </a:r>
            <a:r>
              <a:rPr lang="en-US" b="1" dirty="0" smtClean="0">
                <a:solidFill>
                  <a:srgbClr val="FF0000"/>
                </a:solidFill>
              </a:rPr>
              <a:t>Empathy,</a:t>
            </a:r>
            <a:r>
              <a:rPr lang="en-US" b="1" dirty="0"/>
              <a:t> Social </a:t>
            </a:r>
            <a:r>
              <a:rPr lang="en-US" b="1" dirty="0" smtClean="0"/>
              <a:t>responsibility,</a:t>
            </a:r>
            <a:r>
              <a:rPr lang="en-US" b="1" dirty="0"/>
              <a:t> </a:t>
            </a:r>
            <a:r>
              <a:rPr lang="en-US" b="1" dirty="0">
                <a:solidFill>
                  <a:srgbClr val="FF0000"/>
                </a:solidFill>
              </a:rPr>
              <a:t>Time management </a:t>
            </a:r>
            <a:r>
              <a:rPr lang="en-US" b="1" dirty="0" smtClean="0">
                <a:solidFill>
                  <a:srgbClr val="FF0000"/>
                </a:solidFill>
              </a:rPr>
              <a:t>skills</a:t>
            </a:r>
            <a:r>
              <a:rPr lang="en-US" b="1" dirty="0" smtClean="0"/>
              <a:t>,</a:t>
            </a:r>
            <a:r>
              <a:rPr lang="en-US" b="1" dirty="0"/>
              <a:t> Scientific and analytical </a:t>
            </a:r>
            <a:r>
              <a:rPr lang="en-US" b="1" dirty="0" smtClean="0"/>
              <a:t>skills,</a:t>
            </a:r>
            <a:r>
              <a:rPr lang="en-US" b="1" dirty="0"/>
              <a:t> </a:t>
            </a:r>
            <a:r>
              <a:rPr lang="en-US" b="1" dirty="0">
                <a:solidFill>
                  <a:srgbClr val="FF0000"/>
                </a:solidFill>
              </a:rPr>
              <a:t>Communication </a:t>
            </a:r>
            <a:r>
              <a:rPr lang="en-US" b="1" dirty="0" smtClean="0">
                <a:solidFill>
                  <a:srgbClr val="FF0000"/>
                </a:solidFill>
              </a:rPr>
              <a:t>skills</a:t>
            </a:r>
            <a:r>
              <a:rPr lang="en-US" b="1" dirty="0" smtClean="0"/>
              <a:t>,</a:t>
            </a:r>
            <a:r>
              <a:rPr lang="en-US" b="1" dirty="0"/>
              <a:t> Creativity and lateral thinking </a:t>
            </a:r>
            <a:r>
              <a:rPr lang="en-US" b="1" dirty="0" smtClean="0"/>
              <a:t>habits,</a:t>
            </a:r>
            <a:r>
              <a:rPr lang="en-US" b="1" dirty="0"/>
              <a:t> </a:t>
            </a:r>
            <a:r>
              <a:rPr lang="en-US" b="1" dirty="0">
                <a:solidFill>
                  <a:srgbClr val="FF0000"/>
                </a:solidFill>
              </a:rPr>
              <a:t>Working habits in a </a:t>
            </a:r>
            <a:r>
              <a:rPr lang="en-US" b="1" dirty="0" smtClean="0">
                <a:solidFill>
                  <a:srgbClr val="FF0000"/>
                </a:solidFill>
              </a:rPr>
              <a:t>team,</a:t>
            </a:r>
            <a:r>
              <a:rPr lang="en-US" b="1" dirty="0"/>
              <a:t> Broader vision more than bookish </a:t>
            </a:r>
            <a:r>
              <a:rPr lang="en-US" b="1" dirty="0" smtClean="0"/>
              <a:t>knowledge.</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Using Quality Circles to Master the </a:t>
            </a:r>
            <a:r>
              <a:rPr lang="en-US" sz="3600" b="1" dirty="0" smtClean="0"/>
              <a:t>Classroom   </a:t>
            </a:r>
            <a:r>
              <a:rPr lang="en-US" dirty="0" smtClean="0"/>
              <a:t>Dr. </a:t>
            </a:r>
            <a:r>
              <a:rPr lang="en-US" dirty="0" err="1" smtClean="0"/>
              <a:t>Useem</a:t>
            </a:r>
            <a:endParaRPr lang="en-US" dirty="0"/>
          </a:p>
        </p:txBody>
      </p:sp>
      <p:sp>
        <p:nvSpPr>
          <p:cNvPr id="3" name="Content Placeholder 2"/>
          <p:cNvSpPr>
            <a:spLocks noGrp="1"/>
          </p:cNvSpPr>
          <p:nvPr>
            <p:ph idx="1"/>
          </p:nvPr>
        </p:nvSpPr>
        <p:spPr/>
        <p:txBody>
          <a:bodyPr>
            <a:normAutofit fontScale="77500" lnSpcReduction="20000"/>
          </a:bodyPr>
          <a:lstStyle/>
          <a:p>
            <a:r>
              <a:rPr lang="en-US" dirty="0"/>
              <a:t>I have instituted quality circles in all of my courses except doctoral seminars. </a:t>
            </a:r>
            <a:r>
              <a:rPr lang="en-US" dirty="0" smtClean="0"/>
              <a:t>The courses </a:t>
            </a:r>
            <a:r>
              <a:rPr lang="en-US" dirty="0"/>
              <a:t>have included a College introductory course with 110 students, an upper-division undergraduate </a:t>
            </a:r>
            <a:r>
              <a:rPr lang="en-US" dirty="0" smtClean="0"/>
              <a:t>class with </a:t>
            </a:r>
            <a:r>
              <a:rPr lang="en-US" dirty="0"/>
              <a:t>40, a first-year MBA course with 65, and an executive MBA class with 95</a:t>
            </a:r>
            <a:r>
              <a:rPr lang="en-US" dirty="0" smtClean="0"/>
              <a:t>.</a:t>
            </a:r>
          </a:p>
          <a:p>
            <a:pPr>
              <a:buNone/>
            </a:pPr>
            <a:endParaRPr lang="en-US" dirty="0" smtClean="0"/>
          </a:p>
          <a:p>
            <a:r>
              <a:rPr lang="en-US" dirty="0" smtClean="0"/>
              <a:t> </a:t>
            </a:r>
            <a:r>
              <a:rPr lang="en-US" dirty="0"/>
              <a:t>I announce the student volunteers to the entire class at our next meeting, suggesting that complaints can be</a:t>
            </a:r>
          </a:p>
          <a:p>
            <a:pPr>
              <a:buNone/>
            </a:pPr>
            <a:r>
              <a:rPr lang="en-US" dirty="0" smtClean="0"/>
              <a:t>    safely </a:t>
            </a:r>
            <a:r>
              <a:rPr lang="en-US" dirty="0"/>
              <a:t>channeled through them. QC members often take the initiative to sound out their class-mates before </a:t>
            </a:r>
            <a:r>
              <a:rPr lang="en-US" dirty="0" smtClean="0"/>
              <a:t>and after </a:t>
            </a:r>
            <a:r>
              <a:rPr lang="en-US" dirty="0"/>
              <a:t>class. Several have even e-mailed all of their fellow students just before a QC meeting to take </a:t>
            </a:r>
            <a:r>
              <a:rPr lang="en-US" dirty="0" smtClean="0"/>
              <a:t>complete stock</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t>
            </a:r>
            <a:r>
              <a:rPr lang="en-US" dirty="0" err="1" smtClean="0"/>
              <a:t>Useem</a:t>
            </a:r>
            <a:endParaRPr lang="en-US" dirty="0"/>
          </a:p>
        </p:txBody>
      </p:sp>
      <p:sp>
        <p:nvSpPr>
          <p:cNvPr id="3" name="Content Placeholder 2"/>
          <p:cNvSpPr>
            <a:spLocks noGrp="1"/>
          </p:cNvSpPr>
          <p:nvPr>
            <p:ph idx="1"/>
          </p:nvPr>
        </p:nvSpPr>
        <p:spPr/>
        <p:txBody>
          <a:bodyPr>
            <a:normAutofit/>
          </a:bodyPr>
          <a:lstStyle/>
          <a:p>
            <a:r>
              <a:rPr lang="en-US" dirty="0"/>
              <a:t>Among the answers I have received</a:t>
            </a:r>
            <a:r>
              <a:rPr lang="en-US" dirty="0" smtClean="0"/>
              <a:t>:</a:t>
            </a:r>
          </a:p>
          <a:p>
            <a:pPr>
              <a:buNone/>
            </a:pPr>
            <a:r>
              <a:rPr lang="en-US" dirty="0"/>
              <a:t> </a:t>
            </a:r>
            <a:r>
              <a:rPr lang="en-US" dirty="0" smtClean="0"/>
              <a:t>   </a:t>
            </a:r>
            <a:r>
              <a:rPr lang="en-US" dirty="0"/>
              <a:t>failure to call </a:t>
            </a:r>
            <a:r>
              <a:rPr lang="en-US" dirty="0" smtClean="0"/>
              <a:t>on students </a:t>
            </a:r>
            <a:r>
              <a:rPr lang="en-US" dirty="0"/>
              <a:t>in the corners of the </a:t>
            </a:r>
            <a:r>
              <a:rPr lang="en-US" dirty="0" smtClean="0"/>
              <a:t> classroom</a:t>
            </a:r>
            <a:r>
              <a:rPr lang="en-US" dirty="0"/>
              <a:t>, the occasional mistake of repeating myself, insufficient clarity on </a:t>
            </a:r>
            <a:r>
              <a:rPr lang="en-US" dirty="0" smtClean="0"/>
              <a:t>the main </a:t>
            </a:r>
            <a:r>
              <a:rPr lang="en-US" dirty="0"/>
              <a:t>points of a topic presented, and failure </a:t>
            </a:r>
            <a:r>
              <a:rPr lang="en-US" dirty="0" smtClean="0"/>
              <a:t>to </a:t>
            </a:r>
            <a:r>
              <a:rPr lang="en-US" dirty="0"/>
              <a:t>summarize the day's key lessons</a:t>
            </a:r>
            <a:r>
              <a:rPr lang="en-US" dirty="0" smtClean="0"/>
              <a:t>.</a:t>
            </a:r>
          </a:p>
          <a:p>
            <a:r>
              <a:rPr lang="en-US" sz="2600" dirty="0"/>
              <a:t>Dr. </a:t>
            </a:r>
            <a:r>
              <a:rPr lang="en-US" sz="2600" dirty="0" err="1"/>
              <a:t>Useem</a:t>
            </a:r>
            <a:r>
              <a:rPr lang="en-US" sz="2600" dirty="0"/>
              <a:t> is Professor of Management in the Wharton School and Professor of Sociology in the School of </a:t>
            </a:r>
            <a:r>
              <a:rPr lang="en-US" sz="2600" dirty="0" smtClean="0"/>
              <a:t>Arts and </a:t>
            </a:r>
            <a:r>
              <a:rPr lang="en-US" sz="2600" dirty="0"/>
              <a:t>Sciences.</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Student Quality Circle: Skilful Learning Environment</a:t>
            </a:r>
            <a:endParaRPr lang="en-US" dirty="0"/>
          </a:p>
        </p:txBody>
      </p:sp>
      <p:sp>
        <p:nvSpPr>
          <p:cNvPr id="3" name="Content Placeholder 2"/>
          <p:cNvSpPr>
            <a:spLocks noGrp="1"/>
          </p:cNvSpPr>
          <p:nvPr>
            <p:ph idx="1"/>
          </p:nvPr>
        </p:nvSpPr>
        <p:spPr/>
        <p:txBody>
          <a:bodyPr>
            <a:normAutofit/>
          </a:bodyPr>
          <a:lstStyle/>
          <a:p>
            <a:r>
              <a:rPr lang="en-US" sz="2000" b="1" dirty="0"/>
              <a:t>K </a:t>
            </a:r>
            <a:r>
              <a:rPr lang="en-US" sz="2000" b="1" dirty="0" err="1"/>
              <a:t>Nagraj</a:t>
            </a:r>
            <a:r>
              <a:rPr lang="en-US" sz="2000" b="1" dirty="0"/>
              <a:t> Dharwadkar1, </a:t>
            </a:r>
            <a:r>
              <a:rPr lang="en-US" sz="2000" b="1" dirty="0" err="1"/>
              <a:t>Gautami</a:t>
            </a:r>
            <a:r>
              <a:rPr lang="en-US" sz="2000" b="1" dirty="0"/>
              <a:t> Shingan2</a:t>
            </a:r>
          </a:p>
          <a:p>
            <a:r>
              <a:rPr lang="en-US" sz="2000" dirty="0" smtClean="0"/>
              <a:t>Computer </a:t>
            </a:r>
            <a:r>
              <a:rPr lang="en-US" sz="2000" dirty="0"/>
              <a:t>Science and Engineering Department, </a:t>
            </a:r>
            <a:r>
              <a:rPr lang="en-US" sz="2000" dirty="0" err="1"/>
              <a:t>Rajarambapu</a:t>
            </a:r>
            <a:r>
              <a:rPr lang="en-US" sz="2000" dirty="0"/>
              <a:t> Institute of Technology, </a:t>
            </a:r>
            <a:r>
              <a:rPr lang="en-US" sz="2000" dirty="0" err="1"/>
              <a:t>Islampur</a:t>
            </a:r>
            <a:r>
              <a:rPr lang="en-US" sz="2000" dirty="0"/>
              <a:t>.</a:t>
            </a:r>
          </a:p>
          <a:p>
            <a:r>
              <a:rPr lang="en-US" sz="2000" dirty="0"/>
              <a:t>1nagaraj.dharwadkar@ritindia.edu, </a:t>
            </a:r>
            <a:r>
              <a:rPr lang="en-US" sz="2000" dirty="0" smtClean="0">
                <a:hlinkClick r:id="rId2"/>
              </a:rPr>
              <a:t>2gautami.shingan@ritindia.edu</a:t>
            </a:r>
            <a:endParaRPr lang="en-US" sz="2000" dirty="0" smtClean="0"/>
          </a:p>
          <a:p>
            <a:r>
              <a:rPr lang="en-US" sz="2000" dirty="0" smtClean="0"/>
              <a:t>                      Applied </a:t>
            </a:r>
            <a:r>
              <a:rPr lang="en-US" sz="2000" dirty="0"/>
              <a:t>various learning activities </a:t>
            </a:r>
            <a:r>
              <a:rPr lang="en-US" sz="2000" dirty="0" smtClean="0"/>
              <a:t>of standard </a:t>
            </a:r>
            <a:r>
              <a:rPr lang="en-US" sz="2000" dirty="0"/>
              <a:t>in the form of quality Circle adapted </a:t>
            </a:r>
            <a:r>
              <a:rPr lang="en-US" sz="2000" dirty="0" smtClean="0"/>
              <a:t>in department </a:t>
            </a:r>
            <a:r>
              <a:rPr lang="en-US" sz="2000" dirty="0"/>
              <a:t>of Computer Science and Engineering </a:t>
            </a:r>
            <a:r>
              <a:rPr lang="en-US" sz="2000" dirty="0" smtClean="0"/>
              <a:t>for year </a:t>
            </a:r>
            <a:r>
              <a:rPr lang="en-US" sz="2000" dirty="0"/>
              <a:t>2015-16. These activities are designed and</a:t>
            </a:r>
          </a:p>
          <a:p>
            <a:r>
              <a:rPr lang="en-US" sz="2000" dirty="0"/>
              <a:t>implemented </a:t>
            </a:r>
            <a:r>
              <a:rPr lang="en-US" sz="2000" dirty="0">
                <a:solidFill>
                  <a:srgbClr val="FF0000"/>
                </a:solidFill>
              </a:rPr>
              <a:t>to improve the attainment </a:t>
            </a:r>
            <a:r>
              <a:rPr lang="en-US" sz="2000" dirty="0" smtClean="0">
                <a:solidFill>
                  <a:srgbClr val="FF0000"/>
                </a:solidFill>
              </a:rPr>
              <a:t>of </a:t>
            </a:r>
            <a:r>
              <a:rPr lang="en-US" sz="2000" dirty="0" err="1" smtClean="0">
                <a:solidFill>
                  <a:srgbClr val="FF0000"/>
                </a:solidFill>
              </a:rPr>
              <a:t>Programme</a:t>
            </a:r>
            <a:r>
              <a:rPr lang="en-US" sz="2000" dirty="0" smtClean="0">
                <a:solidFill>
                  <a:srgbClr val="FF0000"/>
                </a:solidFill>
              </a:rPr>
              <a:t> </a:t>
            </a:r>
            <a:r>
              <a:rPr lang="en-US" sz="2000" dirty="0">
                <a:solidFill>
                  <a:srgbClr val="FF0000"/>
                </a:solidFill>
              </a:rPr>
              <a:t>Outcomes (POs</a:t>
            </a:r>
            <a:r>
              <a:rPr lang="en-US" sz="2000" dirty="0"/>
              <a:t>) </a:t>
            </a:r>
            <a:r>
              <a:rPr lang="en-US" sz="2000" dirty="0" err="1">
                <a:solidFill>
                  <a:srgbClr val="FF0000"/>
                </a:solidFill>
              </a:rPr>
              <a:t>alongwith</a:t>
            </a:r>
            <a:r>
              <a:rPr lang="en-US" sz="2000" dirty="0">
                <a:solidFill>
                  <a:srgbClr val="FF0000"/>
                </a:solidFill>
              </a:rPr>
              <a:t> placement </a:t>
            </a:r>
            <a:r>
              <a:rPr lang="en-US" sz="2000" dirty="0" smtClean="0"/>
              <a:t>of department</a:t>
            </a:r>
            <a:r>
              <a:rPr lang="en-US" sz="2000" dirty="0"/>
              <a:t>. Results are </a:t>
            </a:r>
            <a:r>
              <a:rPr lang="en-US" sz="2000" dirty="0" err="1"/>
              <a:t>analysed</a:t>
            </a:r>
            <a:r>
              <a:rPr lang="en-US" sz="2000" dirty="0"/>
              <a:t> to demonstrate </a:t>
            </a:r>
            <a:r>
              <a:rPr lang="en-US" sz="2000" dirty="0" smtClean="0"/>
              <a:t>that the </a:t>
            </a:r>
            <a:r>
              <a:rPr lang="en-US" sz="2000" dirty="0"/>
              <a:t>adapted methods improved the </a:t>
            </a:r>
            <a:r>
              <a:rPr lang="en-US" sz="2000" dirty="0" smtClean="0"/>
              <a:t>learning capabilities </a:t>
            </a:r>
            <a:r>
              <a:rPr lang="en-US" sz="2000" dirty="0"/>
              <a:t>of students</a:t>
            </a:r>
            <a:r>
              <a:rPr lang="en-US" sz="2000" dirty="0" smtClean="0"/>
              <a:t>.</a:t>
            </a:r>
          </a:p>
          <a:p>
            <a:endParaRPr lang="en-US" sz="2000" dirty="0"/>
          </a:p>
          <a:p>
            <a:r>
              <a:rPr lang="en-US" sz="2000" i="1" dirty="0"/>
              <a:t>Journal of Engineering Education Transformations , Volume 31 , No. 2, October 2017, ISSN 2349-2473, </a:t>
            </a:r>
            <a:r>
              <a:rPr lang="en-US" sz="2000" i="1" dirty="0" err="1"/>
              <a:t>eISSN</a:t>
            </a:r>
            <a:r>
              <a:rPr lang="en-US" sz="2000" i="1" dirty="0"/>
              <a:t> 2394-1707</a:t>
            </a:r>
            <a:endParaRPr lang="en-U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The objective of this paper is:</a:t>
            </a:r>
          </a:p>
          <a:p>
            <a:r>
              <a:rPr lang="en-US" dirty="0"/>
              <a:t>1) To develop working knowledge and </a:t>
            </a:r>
            <a:r>
              <a:rPr lang="en-US" dirty="0" smtClean="0"/>
              <a:t> technical skills </a:t>
            </a:r>
            <a:r>
              <a:rPr lang="en-US" dirty="0"/>
              <a:t>of the students</a:t>
            </a:r>
          </a:p>
          <a:p>
            <a:r>
              <a:rPr lang="en-US" dirty="0">
                <a:solidFill>
                  <a:srgbClr val="FF0000"/>
                </a:solidFill>
              </a:rPr>
              <a:t>2) Enhance </a:t>
            </a:r>
            <a:r>
              <a:rPr lang="en-US" dirty="0" smtClean="0">
                <a:solidFill>
                  <a:srgbClr val="FF0000"/>
                </a:solidFill>
              </a:rPr>
              <a:t>Problem </a:t>
            </a:r>
            <a:r>
              <a:rPr lang="en-US" dirty="0">
                <a:solidFill>
                  <a:srgbClr val="FF0000"/>
                </a:solidFill>
              </a:rPr>
              <a:t>solving </a:t>
            </a:r>
            <a:r>
              <a:rPr lang="en-US" dirty="0" err="1">
                <a:solidFill>
                  <a:srgbClr val="FF0000"/>
                </a:solidFill>
              </a:rPr>
              <a:t>abi</a:t>
            </a:r>
            <a:r>
              <a:rPr lang="en-US" dirty="0">
                <a:solidFill>
                  <a:srgbClr val="FF0000"/>
                </a:solidFill>
              </a:rPr>
              <a:t> </a:t>
            </a:r>
            <a:r>
              <a:rPr lang="en-US" dirty="0" err="1">
                <a:solidFill>
                  <a:srgbClr val="FF0000"/>
                </a:solidFill>
              </a:rPr>
              <a:t>li</a:t>
            </a:r>
            <a:r>
              <a:rPr lang="en-US" dirty="0">
                <a:solidFill>
                  <a:srgbClr val="FF0000"/>
                </a:solidFill>
              </a:rPr>
              <a:t> </a:t>
            </a:r>
            <a:r>
              <a:rPr lang="en-US" dirty="0" err="1">
                <a:solidFill>
                  <a:srgbClr val="FF0000"/>
                </a:solidFill>
              </a:rPr>
              <a:t>ty</a:t>
            </a:r>
            <a:r>
              <a:rPr lang="en-US" dirty="0">
                <a:solidFill>
                  <a:srgbClr val="FF0000"/>
                </a:solidFill>
              </a:rPr>
              <a:t> and</a:t>
            </a:r>
          </a:p>
          <a:p>
            <a:r>
              <a:rPr lang="en-US" dirty="0">
                <a:solidFill>
                  <a:srgbClr val="FF0000"/>
                </a:solidFill>
              </a:rPr>
              <a:t>Communication </a:t>
            </a:r>
            <a:r>
              <a:rPr lang="en-US" dirty="0" smtClean="0">
                <a:solidFill>
                  <a:srgbClr val="FF0000"/>
                </a:solidFill>
              </a:rPr>
              <a:t>skill within </a:t>
            </a:r>
            <a:r>
              <a:rPr lang="en-US" dirty="0">
                <a:solidFill>
                  <a:srgbClr val="FF0000"/>
                </a:solidFill>
              </a:rPr>
              <a:t>students</a:t>
            </a:r>
            <a:r>
              <a:rPr lang="en-US" dirty="0"/>
              <a:t>.</a:t>
            </a:r>
          </a:p>
          <a:p>
            <a:r>
              <a:rPr lang="en-US" dirty="0"/>
              <a:t>3) Build a Project management skill and team </a:t>
            </a:r>
            <a:r>
              <a:rPr lang="en-US" dirty="0" smtClean="0"/>
              <a:t>work strategy </a:t>
            </a:r>
            <a:r>
              <a:rPr lang="en-US" dirty="0"/>
              <a:t>in students</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000" b="1" dirty="0"/>
              <a:t>Table 1: List of Problems </a:t>
            </a:r>
            <a:r>
              <a:rPr lang="en-US" sz="2000" b="1" dirty="0" smtClean="0"/>
              <a:t>recognized using </a:t>
            </a:r>
            <a:r>
              <a:rPr lang="en-US" sz="2000" b="1" dirty="0"/>
              <a:t>Brainstorming strategy</a:t>
            </a:r>
          </a:p>
          <a:p>
            <a:r>
              <a:rPr lang="en-US" sz="2000" b="1" dirty="0" err="1" smtClean="0"/>
              <a:t>Sr.No</a:t>
            </a:r>
            <a:r>
              <a:rPr lang="en-US" sz="2000" b="1" dirty="0" smtClean="0"/>
              <a:t>.    Problem </a:t>
            </a:r>
            <a:r>
              <a:rPr lang="en-US" sz="2000" b="1" dirty="0"/>
              <a:t>Statement </a:t>
            </a:r>
            <a:r>
              <a:rPr lang="en-US" sz="2000" b="1" dirty="0" smtClean="0"/>
              <a:t>Classification     in  A</a:t>
            </a:r>
            <a:r>
              <a:rPr lang="en-US" sz="2000" b="1" dirty="0"/>
              <a:t>, B and C</a:t>
            </a:r>
          </a:p>
          <a:p>
            <a:r>
              <a:rPr lang="en-US" sz="2000" dirty="0"/>
              <a:t>1 Communication gap between students and teacher A</a:t>
            </a:r>
          </a:p>
          <a:p>
            <a:r>
              <a:rPr lang="en-US" sz="2000" dirty="0"/>
              <a:t>2 Visual displays of quantitative information B</a:t>
            </a:r>
          </a:p>
          <a:p>
            <a:r>
              <a:rPr lang="en-US" sz="2000" dirty="0"/>
              <a:t>3 Students lack in Presentation skills A</a:t>
            </a:r>
          </a:p>
          <a:p>
            <a:r>
              <a:rPr lang="en-US" sz="2000" dirty="0"/>
              <a:t>4 Less number of class rooms B</a:t>
            </a:r>
          </a:p>
          <a:p>
            <a:r>
              <a:rPr lang="en-US" sz="2000" dirty="0"/>
              <a:t>5 Lack of skilful learning A</a:t>
            </a:r>
          </a:p>
          <a:p>
            <a:r>
              <a:rPr lang="en-US" sz="2000" dirty="0"/>
              <a:t>6 Wastage of electricity B</a:t>
            </a:r>
          </a:p>
          <a:p>
            <a:r>
              <a:rPr lang="en-US" sz="2000" dirty="0"/>
              <a:t>7 Care for Care takers C</a:t>
            </a:r>
          </a:p>
          <a:p>
            <a:r>
              <a:rPr lang="en-US" sz="2000" dirty="0"/>
              <a:t>8 To bride the new trends in CSE A</a:t>
            </a:r>
          </a:p>
          <a:p>
            <a:r>
              <a:rPr lang="en-US" sz="2000" dirty="0"/>
              <a:t>9 A class room dynamics and effective </a:t>
            </a:r>
            <a:r>
              <a:rPr lang="en-US" sz="2000" dirty="0" smtClean="0"/>
              <a:t>utilization of </a:t>
            </a:r>
            <a:r>
              <a:rPr lang="en-US" sz="2000" dirty="0"/>
              <a:t>tutorials, Lecture sessions and </a:t>
            </a:r>
            <a:r>
              <a:rPr lang="en-US" sz="2000" dirty="0" smtClean="0"/>
              <a:t>Laboratories  B</a:t>
            </a:r>
            <a:endParaRPr lang="en-US" sz="2000" dirty="0"/>
          </a:p>
          <a:p>
            <a:r>
              <a:rPr lang="en-US" sz="2000" dirty="0"/>
              <a:t>10 Less no of sponsored projects </a:t>
            </a:r>
            <a:r>
              <a:rPr lang="en-US" sz="2000" dirty="0" smtClean="0"/>
              <a:t>A</a:t>
            </a:r>
            <a:endParaRPr lang="en-US" sz="2000"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11 Less no of research based projects A</a:t>
            </a:r>
          </a:p>
          <a:p>
            <a:r>
              <a:rPr lang="en-US" dirty="0" smtClean="0"/>
              <a:t>12 Lack in algorithmic skills A</a:t>
            </a:r>
          </a:p>
          <a:p>
            <a:r>
              <a:rPr lang="en-US" dirty="0" smtClean="0"/>
              <a:t>13 Quality of report writing A</a:t>
            </a:r>
          </a:p>
          <a:p>
            <a:r>
              <a:rPr lang="en-US" dirty="0" smtClean="0"/>
              <a:t>14 Less no of Publication in different conferences A</a:t>
            </a:r>
          </a:p>
          <a:p>
            <a:r>
              <a:rPr lang="en-US" dirty="0" smtClean="0"/>
              <a:t>15 Visual displays of quantitative information B</a:t>
            </a:r>
          </a:p>
          <a:p>
            <a:r>
              <a:rPr lang="en-US" dirty="0" smtClean="0"/>
              <a:t>16 Effective teaching learning - Process: National and International Practices B</a:t>
            </a:r>
          </a:p>
          <a:p>
            <a:r>
              <a:rPr lang="en-US" dirty="0" smtClean="0"/>
              <a:t>17 Effective Audio-Video streaming in the class room B</a:t>
            </a:r>
          </a:p>
          <a:p>
            <a:r>
              <a:rPr lang="en-US" dirty="0" smtClean="0"/>
              <a:t>18 Developing digital notice board in class room B</a:t>
            </a:r>
          </a:p>
          <a:p>
            <a:r>
              <a:rPr lang="en-US" dirty="0" smtClean="0"/>
              <a:t>19 Introduction to the learning process for teaches and trainers C</a:t>
            </a:r>
          </a:p>
          <a:p>
            <a:r>
              <a:rPr lang="en-US" dirty="0" smtClean="0"/>
              <a:t>20 Teaching - Learning Process: A Discussion of Models B</a:t>
            </a:r>
          </a:p>
          <a:p>
            <a:pPr>
              <a:buNone/>
            </a:pPr>
            <a:r>
              <a:rPr lang="en-US" b="1" dirty="0" smtClean="0"/>
              <a:t>A-student related Problems</a:t>
            </a:r>
          </a:p>
          <a:p>
            <a:pPr>
              <a:buNone/>
            </a:pPr>
            <a:r>
              <a:rPr lang="en-US" b="1" dirty="0" smtClean="0"/>
              <a:t>B-Infrastructure and Facility related Problem,         C-Other</a:t>
            </a:r>
            <a:endParaRPr lang="en-US" dirty="0" smtClean="0"/>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forum</a:t>
            </a:r>
            <a:endParaRPr lang="en-US" dirty="0"/>
          </a:p>
        </p:txBody>
      </p:sp>
      <p:sp>
        <p:nvSpPr>
          <p:cNvPr id="3" name="Content Placeholder 2"/>
          <p:cNvSpPr>
            <a:spLocks noGrp="1"/>
          </p:cNvSpPr>
          <p:nvPr>
            <p:ph idx="1"/>
          </p:nvPr>
        </p:nvSpPr>
        <p:spPr/>
        <p:txBody>
          <a:bodyPr/>
          <a:lstStyle/>
          <a:p>
            <a:r>
              <a:rPr lang="en-US" dirty="0"/>
              <a:t>Outcomes of this activity are:</a:t>
            </a:r>
          </a:p>
          <a:p>
            <a:r>
              <a:rPr lang="en-US" dirty="0"/>
              <a:t>CO1. Ability </a:t>
            </a:r>
            <a:r>
              <a:rPr lang="en-US" dirty="0" err="1"/>
              <a:t>towork</a:t>
            </a:r>
            <a:r>
              <a:rPr lang="en-US" dirty="0"/>
              <a:t> in team</a:t>
            </a:r>
          </a:p>
          <a:p>
            <a:r>
              <a:rPr lang="en-US" dirty="0"/>
              <a:t>CO2. Skills to negotiate and resolve conflicts</a:t>
            </a:r>
          </a:p>
          <a:p>
            <a:r>
              <a:rPr lang="en-US" dirty="0"/>
              <a:t>CO3. Ability to have leadership skills</a:t>
            </a:r>
          </a:p>
          <a:p>
            <a:r>
              <a:rPr lang="en-US" dirty="0"/>
              <a:t>CO4. Work in time constraints and with</a:t>
            </a:r>
          </a:p>
          <a:p>
            <a:r>
              <a:rPr lang="en-US" dirty="0"/>
              <a:t>responsibility</a:t>
            </a:r>
          </a:p>
          <a:p>
            <a:r>
              <a:rPr lang="en-US" dirty="0"/>
              <a:t>CO5. Ability to Share the knowledge</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idx="1"/>
          </p:nvPr>
        </p:nvSpPr>
        <p:spPr/>
        <p:txBody>
          <a:bodyPr>
            <a:normAutofit/>
          </a:bodyPr>
          <a:lstStyle/>
          <a:p>
            <a:pPr>
              <a:buNone/>
            </a:pPr>
            <a:r>
              <a:rPr lang="en-US" dirty="0"/>
              <a:t> </a:t>
            </a:r>
            <a:r>
              <a:rPr lang="en-US" dirty="0" smtClean="0"/>
              <a:t>                  In </a:t>
            </a:r>
            <a:r>
              <a:rPr lang="en-US" dirty="0" err="1" smtClean="0"/>
              <a:t>acadamic</a:t>
            </a:r>
            <a:r>
              <a:rPr lang="en-US" dirty="0" smtClean="0"/>
              <a:t> year 2015-16 </a:t>
            </a:r>
            <a:r>
              <a:rPr lang="en-US" dirty="0"/>
              <a:t>placement and </a:t>
            </a:r>
            <a:r>
              <a:rPr lang="en-US" dirty="0" err="1"/>
              <a:t>Programme</a:t>
            </a:r>
            <a:r>
              <a:rPr lang="en-US" dirty="0"/>
              <a:t> Outcomes </a:t>
            </a:r>
            <a:r>
              <a:rPr lang="en-US" dirty="0" smtClean="0"/>
              <a:t>has enhanced </a:t>
            </a:r>
            <a:r>
              <a:rPr lang="en-US" dirty="0"/>
              <a:t>up to 5% and 14% respectively. With </a:t>
            </a:r>
            <a:r>
              <a:rPr lang="en-US" dirty="0" smtClean="0"/>
              <a:t>the  adopted </a:t>
            </a:r>
            <a:r>
              <a:rPr lang="en-US" dirty="0"/>
              <a:t>innovative techniques, </a:t>
            </a:r>
            <a:r>
              <a:rPr lang="en-US" dirty="0">
                <a:solidFill>
                  <a:srgbClr val="FF0000"/>
                </a:solidFill>
              </a:rPr>
              <a:t>the attitude </a:t>
            </a:r>
            <a:r>
              <a:rPr lang="en-US" dirty="0"/>
              <a:t>of </a:t>
            </a:r>
            <a:r>
              <a:rPr lang="en-US" dirty="0" smtClean="0"/>
              <a:t>the students </a:t>
            </a:r>
            <a:r>
              <a:rPr lang="en-US" dirty="0">
                <a:solidFill>
                  <a:srgbClr val="FF0000"/>
                </a:solidFill>
              </a:rPr>
              <a:t>towards overall learning</a:t>
            </a:r>
            <a:r>
              <a:rPr lang="en-US" dirty="0"/>
              <a:t>, specifically </a:t>
            </a:r>
            <a:r>
              <a:rPr lang="en-US" dirty="0" smtClean="0"/>
              <a:t>basic knowledge</a:t>
            </a:r>
            <a:r>
              <a:rPr lang="en-US" dirty="0"/>
              <a:t>, </a:t>
            </a:r>
            <a:r>
              <a:rPr lang="en-US" dirty="0">
                <a:solidFill>
                  <a:srgbClr val="FF0000"/>
                </a:solidFill>
              </a:rPr>
              <a:t>addition to this technical </a:t>
            </a:r>
            <a:r>
              <a:rPr lang="en-US" dirty="0"/>
              <a:t>and soft </a:t>
            </a:r>
            <a:r>
              <a:rPr lang="en-US" dirty="0" smtClean="0"/>
              <a:t>skills and </a:t>
            </a:r>
            <a:r>
              <a:rPr lang="en-US" dirty="0">
                <a:solidFill>
                  <a:srgbClr val="FF0000"/>
                </a:solidFill>
              </a:rPr>
              <a:t>thinking ability </a:t>
            </a:r>
            <a:r>
              <a:rPr lang="en-US" dirty="0"/>
              <a:t>has been considerably improved.</a:t>
            </a:r>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3"/>
          <a:srcRect/>
          <a:stretch>
            <a:fillRect/>
          </a:stretch>
        </p:blipFill>
        <p:spPr bwMode="auto">
          <a:xfrm>
            <a:off x="3405600" y="642308"/>
            <a:ext cx="2419200" cy="2687322"/>
          </a:xfrm>
          <a:prstGeom prst="rect">
            <a:avLst/>
          </a:prstGeom>
          <a:noFill/>
          <a:ln w="9525">
            <a:noFill/>
            <a:round/>
            <a:headEnd/>
            <a:tailEnd/>
          </a:ln>
        </p:spPr>
      </p:pic>
      <p:sp>
        <p:nvSpPr>
          <p:cNvPr id="4099" name="Text Box 2"/>
          <p:cNvSpPr txBox="1">
            <a:spLocks noChangeArrowheads="1"/>
          </p:cNvSpPr>
          <p:nvPr/>
        </p:nvSpPr>
        <p:spPr bwMode="auto">
          <a:xfrm>
            <a:off x="1656000" y="3493807"/>
            <a:ext cx="6026400" cy="1684977"/>
          </a:xfrm>
          <a:prstGeom prst="rect">
            <a:avLst/>
          </a:prstGeom>
          <a:noFill/>
          <a:ln w="9525">
            <a:noFill/>
            <a:round/>
            <a:headEnd/>
            <a:tailEnd/>
          </a:ln>
        </p:spPr>
        <p:txBody>
          <a:bodyPr lIns="81639" tIns="55335" rIns="81639" bIns="40820"/>
          <a:lstStyle/>
          <a:p>
            <a:pPr>
              <a:tabLst>
                <a:tab pos="414726" algn="l"/>
                <a:tab pos="829452" algn="l"/>
                <a:tab pos="1244178" algn="l"/>
                <a:tab pos="1658904" algn="l"/>
                <a:tab pos="2073631" algn="l"/>
                <a:tab pos="2488357" algn="l"/>
                <a:tab pos="2903083" algn="l"/>
                <a:tab pos="3317809" algn="l"/>
                <a:tab pos="3732535" algn="l"/>
              </a:tabLst>
            </a:pPr>
            <a:r>
              <a:rPr lang="en-US" sz="2900" dirty="0">
                <a:solidFill>
                  <a:srgbClr val="000000"/>
                </a:solidFill>
              </a:rPr>
              <a:t>Dr </a:t>
            </a:r>
            <a:r>
              <a:rPr lang="en-US" sz="2900" dirty="0" err="1">
                <a:solidFill>
                  <a:srgbClr val="000000"/>
                </a:solidFill>
              </a:rPr>
              <a:t>Jagdish</a:t>
            </a:r>
            <a:r>
              <a:rPr lang="en-US" sz="2900" dirty="0">
                <a:solidFill>
                  <a:srgbClr val="000000"/>
                </a:solidFill>
              </a:rPr>
              <a:t> Gandhi</a:t>
            </a:r>
          </a:p>
          <a:p>
            <a:pPr>
              <a:tabLst>
                <a:tab pos="414726" algn="l"/>
                <a:tab pos="829452" algn="l"/>
                <a:tab pos="1244178" algn="l"/>
                <a:tab pos="1658904" algn="l"/>
                <a:tab pos="2073631" algn="l"/>
                <a:tab pos="2488357" algn="l"/>
                <a:tab pos="2903083" algn="l"/>
                <a:tab pos="3317809" algn="l"/>
                <a:tab pos="3732535" algn="l"/>
              </a:tabLst>
            </a:pPr>
            <a:r>
              <a:rPr lang="en-US" sz="2900" dirty="0">
                <a:solidFill>
                  <a:srgbClr val="000000"/>
                </a:solidFill>
              </a:rPr>
              <a:t>Founder-Manager, CMS, </a:t>
            </a:r>
            <a:r>
              <a:rPr lang="en-US" sz="2900" dirty="0" err="1">
                <a:solidFill>
                  <a:srgbClr val="000000"/>
                </a:solidFill>
              </a:rPr>
              <a:t>Lucknow</a:t>
            </a:r>
            <a:r>
              <a:rPr lang="en-US" sz="2900" dirty="0">
                <a:solidFill>
                  <a:srgbClr val="000000"/>
                </a:solidFill>
              </a:rPr>
              <a:t>, India</a:t>
            </a:r>
          </a:p>
        </p:txBody>
      </p:sp>
      <p:pic>
        <p:nvPicPr>
          <p:cNvPr id="4" name="Picture 14" descr="Quality Circle Forum on Twitter: &quot;QCFI Launches 5-S in Telangana ..."/>
          <p:cNvPicPr>
            <a:picLocks noChangeAspect="1" noChangeArrowheads="1"/>
          </p:cNvPicPr>
          <p:nvPr/>
        </p:nvPicPr>
        <p:blipFill>
          <a:blip r:embed="rId4"/>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Thiagaraja</a:t>
            </a:r>
            <a:r>
              <a:rPr lang="en-US" dirty="0" smtClean="0"/>
              <a:t> college of Engineering</a:t>
            </a:r>
            <a:br>
              <a:rPr lang="en-US" dirty="0" smtClean="0"/>
            </a:br>
            <a:r>
              <a:rPr lang="en-US" dirty="0" err="1" smtClean="0"/>
              <a:t>Madhurai</a:t>
            </a:r>
            <a:r>
              <a:rPr lang="en-US" dirty="0" smtClean="0"/>
              <a:t>.</a:t>
            </a:r>
            <a:endParaRPr lang="en-US" dirty="0"/>
          </a:p>
        </p:txBody>
      </p:sp>
      <p:sp>
        <p:nvSpPr>
          <p:cNvPr id="3" name="Content Placeholder 2"/>
          <p:cNvSpPr>
            <a:spLocks noGrp="1"/>
          </p:cNvSpPr>
          <p:nvPr>
            <p:ph idx="1"/>
          </p:nvPr>
        </p:nvSpPr>
        <p:spPr/>
        <p:txBody>
          <a:bodyPr/>
          <a:lstStyle/>
          <a:p>
            <a:r>
              <a:rPr lang="en-US" dirty="0" smtClean="0"/>
              <a:t>QCs implementation in teaching learning process.</a:t>
            </a:r>
          </a:p>
          <a:p>
            <a:r>
              <a:rPr lang="en-US" dirty="0" smtClean="0"/>
              <a:t>Training to 35 + 32 teaching faculty</a:t>
            </a:r>
          </a:p>
          <a:p>
            <a:r>
              <a:rPr lang="en-US" dirty="0" smtClean="0"/>
              <a:t>Presented case studies at CCQC ,Chennai chapter and got awards.</a:t>
            </a:r>
          </a:p>
          <a:p>
            <a:r>
              <a:rPr lang="en-US" dirty="0" smtClean="0"/>
              <a:t>More faculty joined in QC activities after this.</a:t>
            </a:r>
          </a:p>
          <a:p>
            <a:r>
              <a:rPr lang="en-US" dirty="0" smtClean="0"/>
              <a:t>Ref: </a:t>
            </a:r>
            <a:r>
              <a:rPr lang="en-US" dirty="0" smtClean="0">
                <a:hlinkClick r:id="rId2"/>
              </a:rPr>
              <a:t>https://www.tce.edu/content/quality_circle</a:t>
            </a:r>
            <a:endParaRPr lang="en-US" dirty="0"/>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Quality Circles and Academic Libraries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P.V</a:t>
            </a:r>
            <a:r>
              <a:rPr lang="en-US" b="1" dirty="0"/>
              <a:t>. </a:t>
            </a:r>
            <a:r>
              <a:rPr lang="en-US" b="1" dirty="0" err="1"/>
              <a:t>Konnur</a:t>
            </a:r>
            <a:endParaRPr lang="en-US" b="1" dirty="0"/>
          </a:p>
          <a:p>
            <a:r>
              <a:rPr lang="en-US" dirty="0"/>
              <a:t>University Librarian</a:t>
            </a:r>
          </a:p>
          <a:p>
            <a:r>
              <a:rPr lang="en-US" dirty="0"/>
              <a:t>Bangalore University, Bangalore, India</a:t>
            </a:r>
          </a:p>
          <a:p>
            <a:r>
              <a:rPr lang="en-US" dirty="0"/>
              <a:t>konnur@bub.ernet.in</a:t>
            </a:r>
          </a:p>
          <a:p>
            <a:r>
              <a:rPr lang="en-US" b="1" dirty="0"/>
              <a:t>A.N. Joshi</a:t>
            </a:r>
          </a:p>
          <a:p>
            <a:r>
              <a:rPr lang="en-US" dirty="0"/>
              <a:t>Assistant Librarian</a:t>
            </a:r>
          </a:p>
          <a:p>
            <a:r>
              <a:rPr lang="en-US" dirty="0"/>
              <a:t>Prof. S.S. </a:t>
            </a:r>
            <a:r>
              <a:rPr lang="en-US" dirty="0" err="1"/>
              <a:t>Basavanal</a:t>
            </a:r>
            <a:r>
              <a:rPr lang="en-US" dirty="0"/>
              <a:t> Library</a:t>
            </a:r>
          </a:p>
          <a:p>
            <a:r>
              <a:rPr lang="en-US" dirty="0" err="1"/>
              <a:t>Karnatak</a:t>
            </a:r>
            <a:r>
              <a:rPr lang="en-US" dirty="0"/>
              <a:t> University, </a:t>
            </a:r>
            <a:r>
              <a:rPr lang="en-US" dirty="0" err="1"/>
              <a:t>Dharwad</a:t>
            </a:r>
            <a:r>
              <a:rPr lang="en-US" dirty="0"/>
              <a:t>, India</a:t>
            </a:r>
          </a:p>
          <a:p>
            <a:r>
              <a:rPr lang="en-US" dirty="0"/>
              <a:t>an.joshi@yahoo.co.in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QC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QC </a:t>
            </a:r>
            <a:r>
              <a:rPr lang="en-US" dirty="0"/>
              <a:t>gives an opportunity to each member of the </a:t>
            </a:r>
            <a:r>
              <a:rPr lang="en-US" dirty="0" smtClean="0"/>
              <a:t>library to </a:t>
            </a:r>
            <a:r>
              <a:rPr lang="en-US" dirty="0"/>
              <a:t>voice his/her opinion as a result of which </a:t>
            </a:r>
            <a:r>
              <a:rPr lang="en-US" dirty="0" smtClean="0"/>
              <a:t>rapport building </a:t>
            </a:r>
            <a:r>
              <a:rPr lang="en-US" dirty="0"/>
              <a:t>is extensively undertaken and acceptance </a:t>
            </a:r>
            <a:r>
              <a:rPr lang="en-US" dirty="0" smtClean="0"/>
              <a:t>of others </a:t>
            </a:r>
            <a:r>
              <a:rPr lang="en-US" dirty="0"/>
              <a:t>views is built up</a:t>
            </a:r>
            <a:r>
              <a:rPr lang="en-US" dirty="0" smtClean="0"/>
              <a:t>.</a:t>
            </a:r>
          </a:p>
          <a:p>
            <a:r>
              <a:rPr lang="en-US" dirty="0" smtClean="0"/>
              <a:t>         Adoption </a:t>
            </a:r>
            <a:r>
              <a:rPr lang="en-US" dirty="0"/>
              <a:t>of QC may be very helpful in </a:t>
            </a:r>
            <a:r>
              <a:rPr lang="en-US" dirty="0" smtClean="0"/>
              <a:t>libraries attached </a:t>
            </a:r>
            <a:r>
              <a:rPr lang="en-US" dirty="0"/>
              <a:t>to medical colleges, engineering </a:t>
            </a:r>
            <a:r>
              <a:rPr lang="en-US" dirty="0" smtClean="0"/>
              <a:t>colleges and </a:t>
            </a:r>
            <a:r>
              <a:rPr lang="en-US" dirty="0"/>
              <a:t>universities as the users are very specific </a:t>
            </a:r>
            <a:r>
              <a:rPr lang="en-US" dirty="0" smtClean="0"/>
              <a:t>about their </a:t>
            </a:r>
            <a:r>
              <a:rPr lang="en-US" dirty="0"/>
              <a:t>information needs and also very </a:t>
            </a:r>
            <a:r>
              <a:rPr lang="en-US" dirty="0" smtClean="0"/>
              <a:t>techno-savvy.</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Causes for failure of QC</a:t>
            </a:r>
            <a:endParaRPr lang="en-US" dirty="0"/>
          </a:p>
        </p:txBody>
      </p:sp>
      <p:sp>
        <p:nvSpPr>
          <p:cNvPr id="3" name="Content Placeholder 2"/>
          <p:cNvSpPr>
            <a:spLocks noGrp="1"/>
          </p:cNvSpPr>
          <p:nvPr>
            <p:ph idx="1"/>
          </p:nvPr>
        </p:nvSpPr>
        <p:spPr/>
        <p:txBody>
          <a:bodyPr/>
          <a:lstStyle/>
          <a:p>
            <a:r>
              <a:rPr lang="en-US" dirty="0"/>
              <a:t>a) </a:t>
            </a:r>
            <a:r>
              <a:rPr lang="en-US" i="1" dirty="0"/>
              <a:t>Low morale of </a:t>
            </a:r>
            <a:r>
              <a:rPr lang="en-US" i="1" dirty="0" smtClean="0"/>
              <a:t>employees</a:t>
            </a:r>
          </a:p>
          <a:p>
            <a:r>
              <a:rPr lang="en-US" dirty="0"/>
              <a:t>b) </a:t>
            </a:r>
            <a:r>
              <a:rPr lang="en-US" i="1" dirty="0"/>
              <a:t>Lack of training: </a:t>
            </a:r>
            <a:r>
              <a:rPr lang="en-US" i="1" dirty="0" smtClean="0"/>
              <a:t>Training</a:t>
            </a:r>
          </a:p>
          <a:p>
            <a:r>
              <a:rPr lang="en-US" dirty="0"/>
              <a:t>c) </a:t>
            </a:r>
            <a:r>
              <a:rPr lang="en-US" i="1" dirty="0"/>
              <a:t>Not a task force</a:t>
            </a:r>
            <a:r>
              <a:rPr lang="en-US" i="1" dirty="0" smtClean="0"/>
              <a:t>:</a:t>
            </a:r>
          </a:p>
          <a:p>
            <a:r>
              <a:rPr lang="en-US" dirty="0"/>
              <a:t>d) </a:t>
            </a:r>
            <a:r>
              <a:rPr lang="en-US" i="1" dirty="0"/>
              <a:t>Incompetent leadership</a:t>
            </a:r>
            <a:r>
              <a:rPr lang="en-US" i="1" dirty="0" smtClean="0"/>
              <a:t>:</a:t>
            </a:r>
          </a:p>
          <a:p>
            <a:r>
              <a:rPr lang="en-US" dirty="0"/>
              <a:t>e) </a:t>
            </a:r>
            <a:r>
              <a:rPr lang="en-US" i="1" dirty="0"/>
              <a:t>Lack of management support</a:t>
            </a:r>
            <a:r>
              <a:rPr lang="en-US" i="1" dirty="0" smtClean="0"/>
              <a:t>:</a:t>
            </a:r>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331200" y="331235"/>
            <a:ext cx="8210880" cy="6263218"/>
          </a:xfrm>
          <a:prstGeom prst="rect">
            <a:avLst/>
          </a:prstGeom>
          <a:noFill/>
          <a:ln w="9525">
            <a:noFill/>
            <a:round/>
            <a:headEnd/>
            <a:tailEnd/>
          </a:ln>
        </p:spPr>
        <p:txBody>
          <a:bodyPr lIns="81639" tIns="55335" rIns="81639" bIns="40820"/>
          <a:lstStyle/>
          <a:p>
            <a:pPr algn="ct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3200" dirty="0" smtClean="0">
                <a:solidFill>
                  <a:srgbClr val="FF0000"/>
                </a:solidFill>
              </a:rPr>
              <a:t>PITFALLS</a:t>
            </a:r>
          </a:p>
          <a:p>
            <a:pPr algn="ct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smtClean="0">
                <a:solidFill>
                  <a:srgbClr val="000000"/>
                </a:solidFill>
              </a:rPr>
              <a:t>Problems </a:t>
            </a:r>
            <a:r>
              <a:rPr lang="en-US" sz="2400" dirty="0">
                <a:solidFill>
                  <a:srgbClr val="000000"/>
                </a:solidFill>
              </a:rPr>
              <a:t>in Implementation of Quality Circles</a:t>
            </a: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000000"/>
                </a:solidFill>
              </a:rPr>
              <a:t> </a:t>
            </a:r>
            <a:endParaRPr lang="en-US" dirty="0">
              <a:solidFill>
                <a:srgbClr val="FF0000"/>
              </a:solidFill>
            </a:endParaRP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FF0000"/>
                </a:solidFill>
              </a:rPr>
              <a:t>There are several pitfalls is quality circles</a:t>
            </a:r>
            <a:r>
              <a:rPr lang="en-US" dirty="0">
                <a:solidFill>
                  <a:srgbClr val="000000"/>
                </a:solidFill>
              </a:rPr>
              <a:t>. Despite their merits, they have failed in many companies. The common hurdles in initiating quality circles in India are as under</a:t>
            </a:r>
            <a:r>
              <a:rPr lang="en-US" dirty="0" smtClean="0">
                <a:solidFill>
                  <a:srgbClr val="000000"/>
                </a:solidFill>
              </a:rPr>
              <a:t>:</a:t>
            </a:r>
            <a:endParaRPr lang="en-US" dirty="0">
              <a:solidFill>
                <a:srgbClr val="FF0000"/>
              </a:solidFill>
            </a:endParaRP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FF0000"/>
                </a:solidFill>
              </a:rPr>
              <a:t>1.                  Negative Attitude: </a:t>
            </a:r>
            <a:r>
              <a:rPr lang="en-US" dirty="0">
                <a:solidFill>
                  <a:srgbClr val="000000"/>
                </a:solidFill>
              </a:rPr>
              <a:t>The employees and even managers may have negative attitude towards the quality circle. Naturally, they will resist its implementation. The wrong notions of the people about quality circles should be cleared.</a:t>
            </a: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dirty="0">
              <a:solidFill>
                <a:srgbClr val="FF0000"/>
              </a:solidFill>
            </a:endParaRP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FF0000"/>
                </a:solidFill>
              </a:rPr>
              <a:t>2.                  Lack of Ability</a:t>
            </a:r>
            <a:r>
              <a:rPr lang="en-US" dirty="0">
                <a:solidFill>
                  <a:srgbClr val="000000"/>
                </a:solidFill>
              </a:rPr>
              <a:t>: The workers in India have a low level of education. They also lack leadership qualities. To overcome this hurdle, Workers' Education Program should be initiated.</a:t>
            </a: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dirty="0">
              <a:solidFill>
                <a:srgbClr val="000000"/>
              </a:solidFill>
            </a:endParaRP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FF0000"/>
                </a:solidFill>
              </a:rPr>
              <a:t>3.                  Lack of Management Commitment: </a:t>
            </a:r>
            <a:r>
              <a:rPr lang="en-US" dirty="0">
                <a:solidFill>
                  <a:srgbClr val="000000"/>
                </a:solidFill>
              </a:rPr>
              <a:t>The top management may not be committed to the concept of quality circle. The employees may not be allowed to hold meetings of quality circles during the working hours. The management should allow the workers to hold quality circle meetings periodically during the working hours.</a:t>
            </a: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dirty="0">
              <a:solidFill>
                <a:srgbClr val="FF0000"/>
              </a:solidFill>
            </a:endParaRPr>
          </a:p>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a:solidFill>
                  <a:srgbClr val="FF0000"/>
                </a:solidFill>
              </a:rPr>
              <a:t>4.                  Non-implementation of Suggestions</a:t>
            </a:r>
            <a:r>
              <a:rPr lang="en-US" dirty="0">
                <a:solidFill>
                  <a:srgbClr val="000000"/>
                </a:solidFill>
              </a:rPr>
              <a:t>: The workers will feel disheartened if their suggestions are turned down without any reason. The suggestions of each quality circle should be given due weight age.</a:t>
            </a:r>
          </a:p>
        </p:txBody>
      </p:sp>
      <p:pic>
        <p:nvPicPr>
          <p:cNvPr id="3"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a:t>
            </a:r>
            <a:endParaRPr lang="en-US" dirty="0"/>
          </a:p>
        </p:txBody>
      </p:sp>
      <p:sp>
        <p:nvSpPr>
          <p:cNvPr id="3" name="Content Placeholder 2"/>
          <p:cNvSpPr>
            <a:spLocks noGrp="1"/>
          </p:cNvSpPr>
          <p:nvPr>
            <p:ph idx="1"/>
          </p:nvPr>
        </p:nvSpPr>
        <p:spPr>
          <a:xfrm>
            <a:off x="457200" y="1285860"/>
            <a:ext cx="8229600" cy="4840303"/>
          </a:xfrm>
        </p:spPr>
        <p:txBody>
          <a:bodyPr>
            <a:normAutofit fontScale="85000" lnSpcReduction="20000"/>
          </a:bodyPr>
          <a:lstStyle/>
          <a:p>
            <a:pPr>
              <a:buNone/>
            </a:pPr>
            <a:r>
              <a:rPr lang="en-US" dirty="0" smtClean="0"/>
              <a:t>                     There </a:t>
            </a:r>
            <a:r>
              <a:rPr lang="en-US" dirty="0"/>
              <a:t>was resistance in the various forms for </a:t>
            </a:r>
            <a:r>
              <a:rPr lang="en-US" dirty="0" smtClean="0"/>
              <a:t>Quality Circle </a:t>
            </a:r>
            <a:r>
              <a:rPr lang="en-US" dirty="0"/>
              <a:t>approach to TQM in polytechnics. QC </a:t>
            </a:r>
            <a:r>
              <a:rPr lang="en-US" dirty="0" smtClean="0"/>
              <a:t>is Team-based</a:t>
            </a:r>
            <a:r>
              <a:rPr lang="en-US" dirty="0"/>
              <a:t>, faculty member however are </a:t>
            </a:r>
            <a:r>
              <a:rPr lang="en-US" dirty="0" smtClean="0"/>
              <a:t> independents</a:t>
            </a:r>
            <a:r>
              <a:rPr lang="en-US" dirty="0"/>
              <a:t>, so are students in the </a:t>
            </a:r>
            <a:r>
              <a:rPr lang="en-US" dirty="0" smtClean="0"/>
              <a:t>classroom. Teaching </a:t>
            </a:r>
            <a:r>
              <a:rPr lang="en-US" dirty="0"/>
              <a:t>is always perceived as Solitary activity </a:t>
            </a:r>
            <a:r>
              <a:rPr lang="en-US" dirty="0" smtClean="0"/>
              <a:t>that creates </a:t>
            </a:r>
            <a:r>
              <a:rPr lang="en-US" dirty="0"/>
              <a:t>high degree of individual control. </a:t>
            </a:r>
            <a:endParaRPr lang="en-US" dirty="0" smtClean="0"/>
          </a:p>
          <a:p>
            <a:pPr>
              <a:buNone/>
            </a:pPr>
            <a:r>
              <a:rPr lang="en-US" dirty="0" smtClean="0"/>
              <a:t>                    Quality Circle </a:t>
            </a:r>
            <a:r>
              <a:rPr lang="en-US" dirty="0"/>
              <a:t>calls for cross-functional thinking, planning </a:t>
            </a:r>
            <a:r>
              <a:rPr lang="en-US" dirty="0" smtClean="0"/>
              <a:t>and doing</a:t>
            </a:r>
            <a:r>
              <a:rPr lang="en-US" dirty="0"/>
              <a:t>. Polytechnics are tradition-bound, whereas </a:t>
            </a:r>
            <a:r>
              <a:rPr lang="en-US" dirty="0" smtClean="0"/>
              <a:t>QC trumps </a:t>
            </a:r>
            <a:r>
              <a:rPr lang="en-US" dirty="0"/>
              <a:t>for continuous change. This approach </a:t>
            </a:r>
            <a:r>
              <a:rPr lang="en-US" dirty="0" smtClean="0"/>
              <a:t>was totally </a:t>
            </a:r>
            <a:r>
              <a:rPr lang="en-US" dirty="0"/>
              <a:t>new to the polytechnic. However </a:t>
            </a:r>
            <a:r>
              <a:rPr lang="en-US" dirty="0" smtClean="0"/>
              <a:t>number of polytechnics </a:t>
            </a:r>
            <a:r>
              <a:rPr lang="en-US" dirty="0"/>
              <a:t>were focusing on more </a:t>
            </a:r>
            <a:r>
              <a:rPr lang="en-US" dirty="0" smtClean="0"/>
              <a:t>volunteer student-centered activities.</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facilitator</a:t>
            </a:r>
            <a:endParaRPr lang="en-US" dirty="0"/>
          </a:p>
        </p:txBody>
      </p:sp>
      <p:sp>
        <p:nvSpPr>
          <p:cNvPr id="3" name="Content Placeholder 2"/>
          <p:cNvSpPr>
            <a:spLocks noGrp="1"/>
          </p:cNvSpPr>
          <p:nvPr>
            <p:ph idx="1"/>
          </p:nvPr>
        </p:nvSpPr>
        <p:spPr>
          <a:xfrm>
            <a:off x="457200" y="1214422"/>
            <a:ext cx="8229600" cy="4911741"/>
          </a:xfrm>
        </p:spPr>
        <p:txBody>
          <a:bodyPr>
            <a:normAutofit lnSpcReduction="10000"/>
          </a:bodyPr>
          <a:lstStyle/>
          <a:p>
            <a:pPr>
              <a:buNone/>
            </a:pPr>
            <a:r>
              <a:rPr lang="en-US" dirty="0" smtClean="0"/>
              <a:t>                The “facilitators” have great influence on the QCs. They explain the concepts, enlist volunteers, provide training for group leaders, explain the work of the QCs to managers, and help QC members to solve problems. </a:t>
            </a:r>
          </a:p>
          <a:p>
            <a:pPr>
              <a:buNone/>
            </a:pPr>
            <a:r>
              <a:rPr lang="en-US" dirty="0" smtClean="0"/>
              <a:t>               Good “facilitators” encourage and stimulate by asking questions rather than by giving answers. They should have a working knowledge of the tasks performed by the QC members.</a:t>
            </a:r>
          </a:p>
          <a:p>
            <a:pPr>
              <a:buNone/>
            </a:pP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Participation</a:t>
            </a:r>
            <a:br>
              <a:rPr lang="en-US" dirty="0" smtClean="0"/>
            </a:br>
            <a:r>
              <a:rPr lang="en-US" dirty="0" smtClean="0"/>
              <a:t>(online) </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Chapter Convention of Quality Circles</a:t>
            </a:r>
          </a:p>
          <a:p>
            <a:pPr algn="ctr">
              <a:buNone/>
            </a:pPr>
            <a:r>
              <a:rPr lang="en-US" dirty="0" smtClean="0"/>
              <a:t>QCFI ,Hyderabad Chapter</a:t>
            </a:r>
          </a:p>
          <a:p>
            <a:pPr algn="ctr">
              <a:buNone/>
            </a:pPr>
            <a:r>
              <a:rPr lang="en-US" dirty="0" smtClean="0"/>
              <a:t>In</a:t>
            </a:r>
          </a:p>
          <a:p>
            <a:pPr algn="ctr">
              <a:buNone/>
            </a:pPr>
            <a:r>
              <a:rPr lang="en-US" dirty="0" smtClean="0"/>
              <a:t>    October 2020</a:t>
            </a:r>
          </a:p>
          <a:p>
            <a:pPr algn="ctr">
              <a:buNone/>
            </a:pPr>
            <a:r>
              <a:rPr lang="en-US" dirty="0" smtClean="0"/>
              <a:t>---</a:t>
            </a: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fontScale="92500" lnSpcReduction="20000"/>
          </a:bodyPr>
          <a:lstStyle/>
          <a:p>
            <a:pPr>
              <a:buNone/>
            </a:pPr>
            <a:endParaRPr lang="en-US" dirty="0" smtClean="0"/>
          </a:p>
          <a:p>
            <a:pPr>
              <a:buNone/>
            </a:pPr>
            <a:endParaRPr lang="en-US" dirty="0" smtClean="0"/>
          </a:p>
          <a:p>
            <a:pPr>
              <a:buNone/>
            </a:pPr>
            <a:r>
              <a:rPr lang="en-US" dirty="0" smtClean="0"/>
              <a:t>                                  THANK YOU</a:t>
            </a:r>
          </a:p>
          <a:p>
            <a:pPr>
              <a:buNone/>
            </a:pPr>
            <a:endParaRPr lang="en-US" dirty="0" smtClean="0"/>
          </a:p>
          <a:p>
            <a:pPr>
              <a:buNone/>
            </a:pPr>
            <a:r>
              <a:rPr lang="en-US" dirty="0" smtClean="0"/>
              <a:t>Presentation </a:t>
            </a:r>
          </a:p>
          <a:p>
            <a:pPr>
              <a:buNone/>
            </a:pPr>
            <a:r>
              <a:rPr lang="en-US" dirty="0" smtClean="0"/>
              <a:t>By </a:t>
            </a:r>
          </a:p>
          <a:p>
            <a:pPr>
              <a:buNone/>
            </a:pPr>
            <a:r>
              <a:rPr lang="en-US" dirty="0" smtClean="0"/>
              <a:t>AV </a:t>
            </a:r>
            <a:r>
              <a:rPr lang="en-US" dirty="0" err="1" smtClean="0"/>
              <a:t>Seshagiri</a:t>
            </a:r>
            <a:r>
              <a:rPr lang="en-US" dirty="0" smtClean="0"/>
              <a:t> </a:t>
            </a:r>
            <a:r>
              <a:rPr lang="en-US" dirty="0" err="1" smtClean="0"/>
              <a:t>rao</a:t>
            </a:r>
            <a:endParaRPr lang="en-US" dirty="0" smtClean="0"/>
          </a:p>
          <a:p>
            <a:pPr>
              <a:buNone/>
            </a:pPr>
            <a:r>
              <a:rPr lang="en-US" dirty="0" err="1" smtClean="0"/>
              <a:t>Sr</a:t>
            </a:r>
            <a:r>
              <a:rPr lang="en-US" dirty="0" smtClean="0"/>
              <a:t> </a:t>
            </a:r>
            <a:r>
              <a:rPr lang="en-US" dirty="0" err="1" smtClean="0"/>
              <a:t>Faculty,QCFI</a:t>
            </a:r>
            <a:endParaRPr lang="en-US" dirty="0" smtClean="0"/>
          </a:p>
          <a:p>
            <a:pPr>
              <a:buNone/>
            </a:pPr>
            <a:r>
              <a:rPr lang="en-US" dirty="0" smtClean="0"/>
              <a:t>Hyderabad Chapter</a:t>
            </a:r>
            <a:r>
              <a:rPr lang="en-US" dirty="0" smtClean="0"/>
              <a:t>.</a:t>
            </a:r>
          </a:p>
          <a:p>
            <a:pPr>
              <a:buNone/>
            </a:pPr>
            <a:r>
              <a:rPr lang="en-US" dirty="0" smtClean="0"/>
              <a:t>21/08/2020</a:t>
            </a:r>
            <a:endParaRPr lang="en-US" dirty="0" smtClean="0"/>
          </a:p>
          <a:p>
            <a:pPr>
              <a:buNone/>
            </a:pPr>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6481" y="273629"/>
            <a:ext cx="8228160" cy="1144921"/>
          </a:xfrm>
        </p:spPr>
        <p:txBody>
          <a:bodyPr tIns="35482"/>
          <a:lstStyle/>
          <a:p>
            <a:pPr eaLnBrk="1"/>
            <a:r>
              <a:rPr lang="en-US" smtClean="0"/>
              <a:t>‘Catch Them Young’.</a:t>
            </a:r>
          </a:p>
        </p:txBody>
      </p:sp>
      <p:sp>
        <p:nvSpPr>
          <p:cNvPr id="5123" name="Rectangle 2"/>
          <p:cNvSpPr>
            <a:spLocks noGrp="1" noChangeArrowheads="1"/>
          </p:cNvSpPr>
          <p:nvPr>
            <p:ph type="body" idx="1"/>
          </p:nvPr>
        </p:nvSpPr>
        <p:spPr>
          <a:xfrm>
            <a:off x="456481" y="1604329"/>
            <a:ext cx="8228160" cy="4526396"/>
          </a:xfrm>
        </p:spPr>
        <p:txBody>
          <a:bodyPr tIns="16128"/>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t>Dr. Gandhi thought of using Kaizen philosophy of continuous improvement and QCs’ in schools to inculcate quality awareness at a tender age in children, when minds are impressionable and the attitudes can be built. The basic aim was to ‘Catch Them Young’.</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sz="2200" dirty="0"/>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t>He collected literature on Quality Circles and on his return to India, he introduced the idea at the CMS Principal’s meeting. Taking inspiration from Mr. Gandhi, Dr. (</a:t>
            </a:r>
            <a:r>
              <a:rPr lang="en-US" sz="2200" dirty="0" err="1"/>
              <a:t>Mrs</a:t>
            </a:r>
            <a:r>
              <a:rPr lang="en-US" sz="2200" dirty="0"/>
              <a:t>) </a:t>
            </a:r>
            <a:r>
              <a:rPr lang="en-US" sz="2200" dirty="0" err="1"/>
              <a:t>Vineeta</a:t>
            </a:r>
            <a:r>
              <a:rPr lang="en-US" sz="2200" dirty="0"/>
              <a:t> </a:t>
            </a:r>
            <a:r>
              <a:rPr lang="en-US" sz="2200" dirty="0" err="1"/>
              <a:t>Kamran</a:t>
            </a:r>
            <a:r>
              <a:rPr lang="en-US" sz="2200" dirty="0"/>
              <a:t>, Principal, City Montessori School, Kanpur Road, </a:t>
            </a:r>
            <a:r>
              <a:rPr lang="en-US" sz="2200" dirty="0" err="1"/>
              <a:t>Lucknow</a:t>
            </a:r>
            <a:r>
              <a:rPr lang="en-US" sz="2200" dirty="0"/>
              <a:t> sought the help of Mr. </a:t>
            </a:r>
            <a:r>
              <a:rPr lang="en-US" sz="2200" dirty="0" err="1"/>
              <a:t>P.C.Bihari</a:t>
            </a:r>
            <a:r>
              <a:rPr lang="en-US" sz="2200" dirty="0"/>
              <a:t> and Mr. </a:t>
            </a:r>
            <a:r>
              <a:rPr lang="en-US" sz="2200" dirty="0" err="1"/>
              <a:t>Saomi</a:t>
            </a:r>
            <a:r>
              <a:rPr lang="en-US" sz="2200" dirty="0"/>
              <a:t> Das, the QC experts from Indian Railways to start QCs’ in her school.</a:t>
            </a:r>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456481" y="273629"/>
            <a:ext cx="8228160" cy="1144921"/>
          </a:xfrm>
        </p:spPr>
        <p:txBody>
          <a:bodyPr/>
          <a:lstStyle/>
          <a:p>
            <a:pPr>
              <a:lnSpc>
                <a:spcPct val="112000"/>
              </a:lnSpc>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ArnoPro" pitchFamily="32" charset="0"/>
              </a:rPr>
              <a:t>Applying Japanese Management Techniques to</a:t>
            </a:r>
            <a:br>
              <a:rPr lang="en-US" sz="2400" dirty="0">
                <a:latin typeface="ArnoPro" pitchFamily="32" charset="0"/>
              </a:rPr>
            </a:br>
            <a:r>
              <a:rPr lang="en-US" sz="2400" dirty="0">
                <a:latin typeface="ArnoPro" pitchFamily="32" charset="0"/>
              </a:rPr>
              <a:t>American Higher Education</a:t>
            </a:r>
          </a:p>
        </p:txBody>
      </p:sp>
      <p:sp>
        <p:nvSpPr>
          <p:cNvPr id="24579" name="Rectangle 2"/>
          <p:cNvSpPr>
            <a:spLocks noGrp="1" noChangeArrowheads="1"/>
          </p:cNvSpPr>
          <p:nvPr>
            <p:ph type="body" idx="1"/>
          </p:nvPr>
        </p:nvSpPr>
        <p:spPr>
          <a:xfrm>
            <a:off x="456481" y="1604329"/>
            <a:ext cx="8228160" cy="4526396"/>
          </a:xfrm>
        </p:spPr>
        <p:txBody>
          <a:bodyPr tIns="20967"/>
          <a:lstStyle/>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             Japanese organizations traditionally treat all employees</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with respect and dignity. In American business and industry</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and in our colleges and universities, we lack this tradition.</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             How can colleges and universities adapt the Japanese</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concept of looking to the future?</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            What works well in one culture is not necessarily </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transferable to  another. But to study the Japanese success is to </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400" dirty="0">
                <a:latin typeface="Times New Roman" pitchFamily="16" charset="0"/>
                <a:cs typeface="Times New Roman" pitchFamily="16" charset="0"/>
              </a:rPr>
              <a:t>suggest that its  postulates can be reshaped to meet our needs.</a:t>
            </a:r>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456481" y="273629"/>
            <a:ext cx="8228160" cy="1144921"/>
          </a:xfrm>
        </p:spPr>
        <p:txBody>
          <a:bodyPr tIns="35482"/>
          <a:lstStyle/>
          <a:p>
            <a:pPr eaLnBrk="1"/>
            <a:r>
              <a:rPr lang="en-US" smtClean="0">
                <a:latin typeface="Times New Roman" pitchFamily="16" charset="0"/>
                <a:cs typeface="Times New Roman" pitchFamily="16" charset="0"/>
              </a:rPr>
              <a:t>Pennsylvania State University</a:t>
            </a:r>
            <a:endParaRPr lang="en-US" smtClean="0"/>
          </a:p>
        </p:txBody>
      </p:sp>
      <p:sp>
        <p:nvSpPr>
          <p:cNvPr id="25603" name="Rectangle 2"/>
          <p:cNvSpPr>
            <a:spLocks noGrp="1" noChangeArrowheads="1"/>
          </p:cNvSpPr>
          <p:nvPr>
            <p:ph type="body" idx="1"/>
          </p:nvPr>
        </p:nvSpPr>
        <p:spPr>
          <a:xfrm>
            <a:off x="456481" y="1290375"/>
            <a:ext cx="8228160" cy="4840349"/>
          </a:xfrm>
        </p:spPr>
        <p:txBody>
          <a:bodyPr tIns="16128">
            <a:normAutofit fontScale="92500" lnSpcReduction="20000"/>
          </a:bodyPr>
          <a:lstStyle/>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smtClean="0">
                <a:latin typeface="Times New Roman" pitchFamily="16" charset="0"/>
                <a:cs typeface="Times New Roman" pitchFamily="16" charset="0"/>
              </a:rPr>
              <a:t>Can quality circles be adapted to our colleges and universities?</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smtClean="0">
                <a:latin typeface="Times New Roman" pitchFamily="16" charset="0"/>
                <a:cs typeface="Times New Roman" pitchFamily="16" charset="0"/>
              </a:rPr>
              <a:t>         </a:t>
            </a:r>
            <a:r>
              <a:rPr lang="en-US" dirty="0" err="1" smtClean="0">
                <a:latin typeface="Times New Roman" pitchFamily="16" charset="0"/>
                <a:cs typeface="Times New Roman" pitchFamily="16" charset="0"/>
              </a:rPr>
              <a:t>Kogut</a:t>
            </a:r>
            <a:r>
              <a:rPr lang="en-US" dirty="0" smtClean="0">
                <a:latin typeface="Times New Roman" pitchFamily="16" charset="0"/>
                <a:cs typeface="Times New Roman" pitchFamily="16" charset="0"/>
              </a:rPr>
              <a:t> (1984) says yes. He reports that such circles have already been  successfully introduced at The Pennsylvania State University. "</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smtClean="0">
                <a:latin typeface="Times New Roman" pitchFamily="16" charset="0"/>
                <a:cs typeface="Times New Roman" pitchFamily="16" charset="0"/>
              </a:rPr>
              <a:t>At Penn State, the professor serves as facilitator.</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smtClean="0">
                <a:latin typeface="Times New Roman" pitchFamily="16" charset="0"/>
                <a:cs typeface="Times New Roman" pitchFamily="16" charset="0"/>
              </a:rPr>
              <a:t>         </a:t>
            </a:r>
            <a:r>
              <a:rPr lang="en-US" dirty="0" err="1" smtClean="0">
                <a:latin typeface="Times New Roman" pitchFamily="16" charset="0"/>
                <a:cs typeface="Times New Roman" pitchFamily="16" charset="0"/>
              </a:rPr>
              <a:t>Kogut</a:t>
            </a:r>
            <a:r>
              <a:rPr lang="en-US" dirty="0" smtClean="0">
                <a:latin typeface="Times New Roman" pitchFamily="16" charset="0"/>
                <a:cs typeface="Times New Roman" pitchFamily="16" charset="0"/>
              </a:rPr>
              <a:t> found that his students offered valuable suggestions which helped him to fine-tune his instruction. 1.Depositing a copy of his lecture notes in the library to ways to make more effective use of the blackboard. Another was inducing enough students to volunteer for the circle.</a:t>
            </a:r>
          </a:p>
          <a:p>
            <a:pPr marL="0" indent="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sz="1800" dirty="0">
              <a:latin typeface="Times New Roman" pitchFamily="16" charset="0"/>
              <a:cs typeface="Times New Roman" pitchFamily="16" charset="0"/>
            </a:endParaRPr>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6481" y="273629"/>
            <a:ext cx="8228160" cy="1144921"/>
          </a:xfrm>
        </p:spPr>
        <p:txBody>
          <a:bodyPr tIns="35482"/>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dirty="0" smtClean="0"/>
              <a:t>NAAC</a:t>
            </a:r>
          </a:p>
        </p:txBody>
      </p:sp>
      <p:sp>
        <p:nvSpPr>
          <p:cNvPr id="28675" name="Rectangle 2"/>
          <p:cNvSpPr>
            <a:spLocks noGrp="1" noChangeArrowheads="1"/>
          </p:cNvSpPr>
          <p:nvPr>
            <p:ph type="body" idx="1"/>
          </p:nvPr>
        </p:nvSpPr>
        <p:spPr>
          <a:xfrm>
            <a:off x="456481" y="1604329"/>
            <a:ext cx="8228160" cy="4526396"/>
          </a:xfrm>
        </p:spPr>
        <p:txBody>
          <a:bodyPr tIns="9216"/>
          <a:lstStyle/>
          <a:p>
            <a:pPr marL="0" indent="0">
              <a:lnSpc>
                <a:spcPct val="96000"/>
              </a:lnSpc>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solidFill>
                  <a:srgbClr val="FF0000"/>
                </a:solidFill>
                <a:latin typeface="Helvetica-Narrow" pitchFamily="32" charset="0"/>
              </a:rPr>
              <a:t>What is </a:t>
            </a:r>
            <a:r>
              <a:rPr lang="en-US" sz="2200" i="1" dirty="0">
                <a:solidFill>
                  <a:srgbClr val="FF0000"/>
                </a:solidFill>
                <a:latin typeface="Helvetica-Narrow-Oblique" pitchFamily="32" charset="0"/>
              </a:rPr>
              <a:t>higher </a:t>
            </a:r>
            <a:r>
              <a:rPr lang="en-US" sz="2200" dirty="0">
                <a:solidFill>
                  <a:srgbClr val="FF0000"/>
                </a:solidFill>
                <a:latin typeface="Helvetica-Narrow" pitchFamily="32" charset="0"/>
              </a:rPr>
              <a:t>in higher education?</a:t>
            </a:r>
          </a:p>
          <a:p>
            <a:pPr marL="0" indent="0">
              <a:lnSpc>
                <a:spcPct val="96000"/>
              </a:lnSpc>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solidFill>
                  <a:srgbClr val="231F20"/>
                </a:solidFill>
                <a:latin typeface="Helvetica-Narrow" pitchFamily="32" charset="0"/>
              </a:rPr>
              <a:t>Higher education imparts in-depth knowledge and understanding so as to advance the students to new frontiers of knowledge in different walks of life (subject domains). </a:t>
            </a:r>
          </a:p>
          <a:p>
            <a:pPr marL="0" indent="0">
              <a:lnSpc>
                <a:spcPct val="96000"/>
              </a:lnSpc>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solidFill>
                  <a:srgbClr val="FF0000"/>
                </a:solidFill>
                <a:latin typeface="Helvetica-Narrow" pitchFamily="32" charset="0"/>
              </a:rPr>
              <a:t>It is about knowing </a:t>
            </a:r>
            <a:r>
              <a:rPr lang="en-US" sz="2200" i="1" dirty="0">
                <a:solidFill>
                  <a:srgbClr val="FF0000"/>
                </a:solidFill>
                <a:latin typeface="Helvetica-Narrow-Oblique" pitchFamily="32" charset="0"/>
              </a:rPr>
              <a:t>more and more </a:t>
            </a:r>
            <a:r>
              <a:rPr lang="en-US" sz="2200" dirty="0">
                <a:solidFill>
                  <a:srgbClr val="FF0000"/>
                </a:solidFill>
                <a:latin typeface="Helvetica-Narrow" pitchFamily="32" charset="0"/>
              </a:rPr>
              <a:t>about </a:t>
            </a:r>
            <a:r>
              <a:rPr lang="en-US" sz="2200" i="1" dirty="0">
                <a:solidFill>
                  <a:srgbClr val="FF0000"/>
                </a:solidFill>
                <a:latin typeface="Helvetica-Narrow-Oblique" pitchFamily="32" charset="0"/>
              </a:rPr>
              <a:t>less and less</a:t>
            </a:r>
            <a:r>
              <a:rPr lang="en-US" sz="2200" dirty="0">
                <a:solidFill>
                  <a:srgbClr val="FF0000"/>
                </a:solidFill>
                <a:latin typeface="Helvetica-Narrow" pitchFamily="32" charset="0"/>
              </a:rPr>
              <a:t>. </a:t>
            </a:r>
          </a:p>
          <a:p>
            <a:pPr marL="0" indent="0">
              <a:lnSpc>
                <a:spcPct val="96000"/>
              </a:lnSpc>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sz="2200" dirty="0">
                <a:solidFill>
                  <a:srgbClr val="231F20"/>
                </a:solidFill>
                <a:latin typeface="Helvetica-Narrow" pitchFamily="32" charset="0"/>
              </a:rPr>
              <a:t>It develops the student’s ability to question and seek truth and makes him/her competent to critique on contemporary issues. It broadens the intellectual powers of the individual within a narrow specialization, but also gives him/her a wider perspective of the world around.</a:t>
            </a:r>
          </a:p>
        </p:txBody>
      </p:sp>
      <p:pic>
        <p:nvPicPr>
          <p:cNvPr id="4" name="Picture 14" descr="Quality Circle Forum on Twitter: &quot;QCFI Launches 5-S in Telangana ..."/>
          <p:cNvPicPr>
            <a:picLocks noChangeAspect="1" noChangeArrowheads="1"/>
          </p:cNvPicPr>
          <p:nvPr/>
        </p:nvPicPr>
        <p:blipFill>
          <a:blip r:embed="rId3"/>
          <a:srcRect/>
          <a:stretch>
            <a:fillRect/>
          </a:stretch>
        </p:blipFill>
        <p:spPr bwMode="auto">
          <a:xfrm>
            <a:off x="7786679" y="0"/>
            <a:ext cx="1357321" cy="135128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a:t>
            </a:r>
            <a:endParaRPr lang="en-US" dirty="0"/>
          </a:p>
        </p:txBody>
      </p:sp>
      <p:sp>
        <p:nvSpPr>
          <p:cNvPr id="3" name="Content Placeholder 2"/>
          <p:cNvSpPr>
            <a:spLocks noGrp="1"/>
          </p:cNvSpPr>
          <p:nvPr>
            <p:ph idx="1"/>
          </p:nvPr>
        </p:nvSpPr>
        <p:spPr/>
        <p:txBody>
          <a:bodyPr/>
          <a:lstStyle/>
          <a:p>
            <a:r>
              <a:rPr lang="en-US" dirty="0" smtClean="0"/>
              <a:t>a) Teaching &amp; Learning in small groups</a:t>
            </a:r>
          </a:p>
          <a:p>
            <a:r>
              <a:rPr lang="en-US" dirty="0" smtClean="0"/>
              <a:t>b) Infrastructure maintenance and its optimum use</a:t>
            </a:r>
          </a:p>
          <a:p>
            <a:r>
              <a:rPr lang="en-US" dirty="0" smtClean="0"/>
              <a:t>c) Use of ICT</a:t>
            </a:r>
          </a:p>
          <a:p>
            <a:r>
              <a:rPr lang="en-US" dirty="0" smtClean="0"/>
              <a:t>d) Faculty development</a:t>
            </a:r>
          </a:p>
          <a:p>
            <a:r>
              <a:rPr lang="en-US" dirty="0" smtClean="0"/>
              <a:t>e) Course Curricula review</a:t>
            </a:r>
          </a:p>
          <a:p>
            <a:endParaRPr lang="en-US" dirty="0"/>
          </a:p>
        </p:txBody>
      </p:sp>
      <p:pic>
        <p:nvPicPr>
          <p:cNvPr id="4" name="Picture 14" descr="Quality Circle Forum on Twitter: &quot;QCFI Launches 5-S in Telangana ..."/>
          <p:cNvPicPr>
            <a:picLocks noChangeAspect="1" noChangeArrowheads="1"/>
          </p:cNvPicPr>
          <p:nvPr/>
        </p:nvPicPr>
        <p:blipFill>
          <a:blip r:embed="rId2"/>
          <a:srcRect/>
          <a:stretch>
            <a:fillRect/>
          </a:stretch>
        </p:blipFill>
        <p:spPr bwMode="auto">
          <a:xfrm>
            <a:off x="7786679" y="0"/>
            <a:ext cx="1357321" cy="1351289"/>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TotalTime>
  <Words>3263</Words>
  <Application>Microsoft Office PowerPoint</Application>
  <PresentationFormat>On-screen Show (4:3)</PresentationFormat>
  <Paragraphs>300</Paragraphs>
  <Slides>48</Slides>
  <Notes>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QCs in Education</vt:lpstr>
      <vt:lpstr>PVP Siddardha Institute of Technology  Awareness program on QCs. 2nd Nov. 2019</vt:lpstr>
      <vt:lpstr>Slide 4</vt:lpstr>
      <vt:lpstr>‘Catch Them Young’.</vt:lpstr>
      <vt:lpstr>Applying Japanese Management Techniques to American Higher Education</vt:lpstr>
      <vt:lpstr>Pennsylvania State University</vt:lpstr>
      <vt:lpstr>NAAC</vt:lpstr>
      <vt:lpstr>KEY ISSUES</vt:lpstr>
      <vt:lpstr>Contd…</vt:lpstr>
      <vt:lpstr>Contd….</vt:lpstr>
      <vt:lpstr>Slide 12</vt:lpstr>
      <vt:lpstr> The Quality in Higher Education through Teamwork </vt:lpstr>
      <vt:lpstr>QC approach</vt:lpstr>
      <vt:lpstr>Total Quality Improvement Through Quality Circles In Technician Education Institutions Of India</vt:lpstr>
      <vt:lpstr>Participation</vt:lpstr>
      <vt:lpstr>OUTCOMES</vt:lpstr>
      <vt:lpstr>Slide 18</vt:lpstr>
      <vt:lpstr>Quality Circle: An Approach to Solve Institutional Problems:</vt:lpstr>
      <vt:lpstr>The American Society for Quality’s Education Division</vt:lpstr>
      <vt:lpstr>The following types of articles fit the purview of  Quality Approaches in Education: </vt:lpstr>
      <vt:lpstr>Contd..</vt:lpstr>
      <vt:lpstr>Quality Circles for Teaching</vt:lpstr>
      <vt:lpstr>Meetings</vt:lpstr>
      <vt:lpstr>Slide 25</vt:lpstr>
      <vt:lpstr>  Quality Circle: A perspective from Engineering Education </vt:lpstr>
      <vt:lpstr>Problem</vt:lpstr>
      <vt:lpstr>Outcome/Results</vt:lpstr>
      <vt:lpstr>GRAPH</vt:lpstr>
      <vt:lpstr>Students’ Quality Circles for Personality Development </vt:lpstr>
      <vt:lpstr>BENEFITS</vt:lpstr>
      <vt:lpstr>Using Quality Circles to Master the Classroom   Dr. Useem</vt:lpstr>
      <vt:lpstr>Dr. Useem</vt:lpstr>
      <vt:lpstr>Student Quality Circle: Skilful Learning Environment</vt:lpstr>
      <vt:lpstr>Objective</vt:lpstr>
      <vt:lpstr>Slide 36</vt:lpstr>
      <vt:lpstr>Slide 37</vt:lpstr>
      <vt:lpstr>Project forum</vt:lpstr>
      <vt:lpstr>RESULT</vt:lpstr>
      <vt:lpstr>Thiagaraja college of Engineering Madhurai.</vt:lpstr>
      <vt:lpstr>Quality Circles and Academic Libraries </vt:lpstr>
      <vt:lpstr>Why QC</vt:lpstr>
      <vt:lpstr>Causes for failure of QC</vt:lpstr>
      <vt:lpstr>Slide 44</vt:lpstr>
      <vt:lpstr>Resistance</vt:lpstr>
      <vt:lpstr>Role of facilitator</vt:lpstr>
      <vt:lpstr>Participation (online) </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avseshagirirao@yahoo.com</dc:creator>
  <cp:lastModifiedBy>avseshagirirao@yahoo.com</cp:lastModifiedBy>
  <cp:revision>64</cp:revision>
  <dcterms:created xsi:type="dcterms:W3CDTF">2020-08-20T08:00:32Z</dcterms:created>
  <dcterms:modified xsi:type="dcterms:W3CDTF">2020-08-24T05:37:18Z</dcterms:modified>
</cp:coreProperties>
</file>